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8" r:id="rId2"/>
    <p:sldId id="257" r:id="rId3"/>
    <p:sldId id="773" r:id="rId4"/>
    <p:sldId id="774" r:id="rId5"/>
    <p:sldId id="734" r:id="rId6"/>
    <p:sldId id="356" r:id="rId7"/>
    <p:sldId id="287" r:id="rId8"/>
    <p:sldId id="735" r:id="rId9"/>
    <p:sldId id="769" r:id="rId10"/>
    <p:sldId id="771" r:id="rId11"/>
    <p:sldId id="738" r:id="rId12"/>
    <p:sldId id="739" r:id="rId13"/>
    <p:sldId id="740" r:id="rId14"/>
    <p:sldId id="741" r:id="rId15"/>
    <p:sldId id="265" r:id="rId16"/>
    <p:sldId id="748" r:id="rId17"/>
    <p:sldId id="765" r:id="rId18"/>
    <p:sldId id="750" r:id="rId19"/>
    <p:sldId id="751" r:id="rId20"/>
    <p:sldId id="305" r:id="rId21"/>
    <p:sldId id="346" r:id="rId22"/>
    <p:sldId id="342" r:id="rId23"/>
    <p:sldId id="761" r:id="rId24"/>
    <p:sldId id="351" r:id="rId25"/>
    <p:sldId id="303" r:id="rId26"/>
    <p:sldId id="758" r:id="rId27"/>
    <p:sldId id="757" r:id="rId28"/>
    <p:sldId id="764" r:id="rId29"/>
    <p:sldId id="768" r:id="rId30"/>
    <p:sldId id="753" r:id="rId31"/>
    <p:sldId id="354"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EFA2"/>
    <a:srgbClr val="FCEA4B"/>
    <a:srgbClr val="FCE417"/>
    <a:srgbClr val="FDC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6296"/>
  </p:normalViewPr>
  <p:slideViewPr>
    <p:cSldViewPr snapToGrid="0" snapToObjects="1">
      <p:cViewPr varScale="1">
        <p:scale>
          <a:sx n="63" d="100"/>
          <a:sy n="63" d="100"/>
        </p:scale>
        <p:origin x="1132" y="64"/>
      </p:cViewPr>
      <p:guideLst/>
    </p:cSldViewPr>
  </p:slideViewPr>
  <p:notesTextViewPr>
    <p:cViewPr>
      <p:scale>
        <a:sx n="1" d="1"/>
        <a:sy n="1" d="1"/>
      </p:scale>
      <p:origin x="0" y="-688"/>
    </p:cViewPr>
  </p:notesTextViewPr>
  <p:sorterViewPr>
    <p:cViewPr>
      <p:scale>
        <a:sx n="66" d="100"/>
        <a:sy n="66" d="100"/>
      </p:scale>
      <p:origin x="0" y="-1314"/>
    </p:cViewPr>
  </p:sorterViewPr>
  <p:notesViewPr>
    <p:cSldViewPr snapToGrid="0" snapToObjects="1">
      <p:cViewPr>
        <p:scale>
          <a:sx n="125" d="100"/>
          <a:sy n="125" d="100"/>
        </p:scale>
        <p:origin x="3088"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viewProps" Target="viewProps.xml" /></Relationships>
</file>

<file path=ppt/charts/_rels/chart1.xml.rels><?xml version="1.0" encoding="UTF-8" standalone="yes"?>
<Relationships xmlns="http://schemas.openxmlformats.org/package/2006/relationships"><Relationship Id="rId3" Type="http://schemas.openxmlformats.org/officeDocument/2006/relationships/oleObject" Target="file:///Users\alicenamale\Documents\JAR%202024%20tables%20.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file:///Users\alicenamale\Documents\JAR%202024%20Excel%20.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file:///Users\alicenamale\Documents\JAR%202024%20Excel%20.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Users\alicenamale\Documents\JAR%202024%20Excel%20.xlsx" TargetMode="External" /><Relationship Id="rId2" Type="http://schemas.microsoft.com/office/2011/relationships/chartColorStyle" Target="colors4.xml" /><Relationship Id="rId1" Type="http://schemas.microsoft.com/office/2011/relationships/chartStyle" Target="style4.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b="1"/>
              <a:t>95-95-95 Cascade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'95 cascade '!$D$5</c:f>
              <c:strCache>
                <c:ptCount val="1"/>
                <c:pt idx="0">
                  <c:v>1st 95%</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 cascade '!$E$4:$I$4</c:f>
              <c:strCache>
                <c:ptCount val="5"/>
                <c:pt idx="0">
                  <c:v>Overall</c:v>
                </c:pt>
                <c:pt idx="1">
                  <c:v>Children 0-14</c:v>
                </c:pt>
                <c:pt idx="2">
                  <c:v>Adults 15+</c:v>
                </c:pt>
                <c:pt idx="3">
                  <c:v>Adult Female 15+</c:v>
                </c:pt>
                <c:pt idx="4">
                  <c:v>Adult Male 15+</c:v>
                </c:pt>
              </c:strCache>
            </c:strRef>
          </c:cat>
          <c:val>
            <c:numRef>
              <c:f>'95 cascade '!$E$5:$I$5</c:f>
              <c:numCache>
                <c:formatCode>General</c:formatCode>
                <c:ptCount val="5"/>
                <c:pt idx="0">
                  <c:v>92</c:v>
                </c:pt>
                <c:pt idx="1">
                  <c:v>83</c:v>
                </c:pt>
                <c:pt idx="2">
                  <c:v>93</c:v>
                </c:pt>
                <c:pt idx="3">
                  <c:v>94</c:v>
                </c:pt>
                <c:pt idx="4">
                  <c:v>90</c:v>
                </c:pt>
              </c:numCache>
            </c:numRef>
          </c:val>
          <c:extLst>
            <c:ext xmlns:c16="http://schemas.microsoft.com/office/drawing/2014/chart" uri="{C3380CC4-5D6E-409C-BE32-E72D297353CC}">
              <c16:uniqueId val="{00000000-E2E3-9043-8ED2-C76D9940B68B}"/>
            </c:ext>
          </c:extLst>
        </c:ser>
        <c:ser>
          <c:idx val="1"/>
          <c:order val="1"/>
          <c:tx>
            <c:strRef>
              <c:f>'95 cascade '!$D$6</c:f>
              <c:strCache>
                <c:ptCount val="1"/>
                <c:pt idx="0">
                  <c:v>2nd 95%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 cascade '!$E$4:$I$4</c:f>
              <c:strCache>
                <c:ptCount val="5"/>
                <c:pt idx="0">
                  <c:v>Overall</c:v>
                </c:pt>
                <c:pt idx="1">
                  <c:v>Children 0-14</c:v>
                </c:pt>
                <c:pt idx="2">
                  <c:v>Adults 15+</c:v>
                </c:pt>
                <c:pt idx="3">
                  <c:v>Adult Female 15+</c:v>
                </c:pt>
                <c:pt idx="4">
                  <c:v>Adult Male 15+</c:v>
                </c:pt>
              </c:strCache>
            </c:strRef>
          </c:cat>
          <c:val>
            <c:numRef>
              <c:f>'95 cascade '!$E$6:$I$6</c:f>
              <c:numCache>
                <c:formatCode>General</c:formatCode>
                <c:ptCount val="5"/>
                <c:pt idx="0">
                  <c:v>90</c:v>
                </c:pt>
                <c:pt idx="1">
                  <c:v>92</c:v>
                </c:pt>
                <c:pt idx="2">
                  <c:v>90</c:v>
                </c:pt>
                <c:pt idx="3">
                  <c:v>92</c:v>
                </c:pt>
                <c:pt idx="4">
                  <c:v>88</c:v>
                </c:pt>
              </c:numCache>
            </c:numRef>
          </c:val>
          <c:extLst>
            <c:ext xmlns:c16="http://schemas.microsoft.com/office/drawing/2014/chart" uri="{C3380CC4-5D6E-409C-BE32-E72D297353CC}">
              <c16:uniqueId val="{00000001-E2E3-9043-8ED2-C76D9940B68B}"/>
            </c:ext>
          </c:extLst>
        </c:ser>
        <c:ser>
          <c:idx val="2"/>
          <c:order val="2"/>
          <c:tx>
            <c:strRef>
              <c:f>'95 cascade '!$D$7</c:f>
              <c:strCache>
                <c:ptCount val="1"/>
                <c:pt idx="0">
                  <c:v>3rd 95%</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 cascade '!$E$4:$I$4</c:f>
              <c:strCache>
                <c:ptCount val="5"/>
                <c:pt idx="0">
                  <c:v>Overall</c:v>
                </c:pt>
                <c:pt idx="1">
                  <c:v>Children 0-14</c:v>
                </c:pt>
                <c:pt idx="2">
                  <c:v>Adults 15+</c:v>
                </c:pt>
                <c:pt idx="3">
                  <c:v>Adult Female 15+</c:v>
                </c:pt>
                <c:pt idx="4">
                  <c:v>Adult Male 15+</c:v>
                </c:pt>
              </c:strCache>
            </c:strRef>
          </c:cat>
          <c:val>
            <c:numRef>
              <c:f>'95 cascade '!$E$7:$I$7</c:f>
              <c:numCache>
                <c:formatCode>General</c:formatCode>
                <c:ptCount val="5"/>
                <c:pt idx="0">
                  <c:v>94</c:v>
                </c:pt>
                <c:pt idx="1">
                  <c:v>82</c:v>
                </c:pt>
                <c:pt idx="2">
                  <c:v>95</c:v>
                </c:pt>
                <c:pt idx="3">
                  <c:v>95</c:v>
                </c:pt>
                <c:pt idx="4">
                  <c:v>95</c:v>
                </c:pt>
              </c:numCache>
            </c:numRef>
          </c:val>
          <c:extLst>
            <c:ext xmlns:c16="http://schemas.microsoft.com/office/drawing/2014/chart" uri="{C3380CC4-5D6E-409C-BE32-E72D297353CC}">
              <c16:uniqueId val="{00000002-E2E3-9043-8ED2-C76D9940B68B}"/>
            </c:ext>
          </c:extLst>
        </c:ser>
        <c:dLbls>
          <c:dLblPos val="inEnd"/>
          <c:showLegendKey val="0"/>
          <c:showVal val="1"/>
          <c:showCatName val="0"/>
          <c:showSerName val="0"/>
          <c:showPercent val="0"/>
          <c:showBubbleSize val="0"/>
        </c:dLbls>
        <c:gapWidth val="219"/>
        <c:overlap val="-27"/>
        <c:axId val="1767864368"/>
        <c:axId val="1767870832"/>
      </c:barChart>
      <c:catAx>
        <c:axId val="176786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67870832"/>
        <c:crosses val="autoZero"/>
        <c:auto val="1"/>
        <c:lblAlgn val="ctr"/>
        <c:lblOffset val="100"/>
        <c:noMultiLvlLbl val="0"/>
      </c:catAx>
      <c:valAx>
        <c:axId val="1767870832"/>
        <c:scaling>
          <c:orientation val="minMax"/>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678643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a:t>Maternal PMTCT Services 2020/21 - 2023/24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'PMTCT '!$AA$4</c:f>
              <c:strCache>
                <c:ptCount val="1"/>
                <c:pt idx="0">
                  <c:v>2020/21</c:v>
                </c:pt>
              </c:strCache>
            </c:strRef>
          </c:tx>
          <c:spPr>
            <a:solidFill>
              <a:schemeClr val="accent1">
                <a:tint val="58000"/>
              </a:schemeClr>
            </a:solidFill>
            <a:ln>
              <a:noFill/>
            </a:ln>
            <a:effectLst/>
          </c:spPr>
          <c:invertIfNegative val="0"/>
          <c:cat>
            <c:strRef>
              <c:f>'PMTCT '!$Z$5:$Z$13</c:f>
              <c:strCache>
                <c:ptCount val="4"/>
                <c:pt idx="0">
                  <c:v>Known HIV Status at ANC 1</c:v>
                </c:pt>
                <c:pt idx="1">
                  <c:v>Maternal ART</c:v>
                </c:pt>
                <c:pt idx="2">
                  <c:v>Retention at 12/12</c:v>
                </c:pt>
                <c:pt idx="3">
                  <c:v>VL suppression (Pregnant)</c:v>
                </c:pt>
              </c:strCache>
            </c:strRef>
          </c:cat>
          <c:val>
            <c:numRef>
              <c:f>'PMTCT '!$AA$5:$AA$13</c:f>
              <c:numCache>
                <c:formatCode>General</c:formatCode>
                <c:ptCount val="4"/>
                <c:pt idx="0">
                  <c:v>89</c:v>
                </c:pt>
                <c:pt idx="1">
                  <c:v>93</c:v>
                </c:pt>
                <c:pt idx="2">
                  <c:v>81</c:v>
                </c:pt>
                <c:pt idx="3">
                  <c:v>100</c:v>
                </c:pt>
              </c:numCache>
            </c:numRef>
          </c:val>
          <c:extLst>
            <c:ext xmlns:c16="http://schemas.microsoft.com/office/drawing/2014/chart" uri="{C3380CC4-5D6E-409C-BE32-E72D297353CC}">
              <c16:uniqueId val="{00000000-21FA-4B4E-8A01-0121A7F43E84}"/>
            </c:ext>
          </c:extLst>
        </c:ser>
        <c:ser>
          <c:idx val="1"/>
          <c:order val="1"/>
          <c:tx>
            <c:strRef>
              <c:f>'PMTCT '!$AB$4</c:f>
              <c:strCache>
                <c:ptCount val="1"/>
                <c:pt idx="0">
                  <c:v>2021/22</c:v>
                </c:pt>
              </c:strCache>
            </c:strRef>
          </c:tx>
          <c:spPr>
            <a:solidFill>
              <a:schemeClr val="accent1">
                <a:tint val="86000"/>
              </a:schemeClr>
            </a:solidFill>
            <a:ln>
              <a:noFill/>
            </a:ln>
            <a:effectLst/>
          </c:spPr>
          <c:invertIfNegative val="0"/>
          <c:cat>
            <c:strRef>
              <c:f>'PMTCT '!$Z$5:$Z$13</c:f>
              <c:strCache>
                <c:ptCount val="4"/>
                <c:pt idx="0">
                  <c:v>Known HIV Status at ANC 1</c:v>
                </c:pt>
                <c:pt idx="1">
                  <c:v>Maternal ART</c:v>
                </c:pt>
                <c:pt idx="2">
                  <c:v>Retention at 12/12</c:v>
                </c:pt>
                <c:pt idx="3">
                  <c:v>VL suppression (Pregnant)</c:v>
                </c:pt>
              </c:strCache>
            </c:strRef>
          </c:cat>
          <c:val>
            <c:numRef>
              <c:f>'PMTCT '!$AB$5:$AB$13</c:f>
              <c:numCache>
                <c:formatCode>General</c:formatCode>
                <c:ptCount val="4"/>
                <c:pt idx="0">
                  <c:v>88</c:v>
                </c:pt>
                <c:pt idx="1">
                  <c:v>101</c:v>
                </c:pt>
                <c:pt idx="2">
                  <c:v>84</c:v>
                </c:pt>
                <c:pt idx="3">
                  <c:v>91</c:v>
                </c:pt>
              </c:numCache>
            </c:numRef>
          </c:val>
          <c:extLst>
            <c:ext xmlns:c16="http://schemas.microsoft.com/office/drawing/2014/chart" uri="{C3380CC4-5D6E-409C-BE32-E72D297353CC}">
              <c16:uniqueId val="{00000001-21FA-4B4E-8A01-0121A7F43E84}"/>
            </c:ext>
          </c:extLst>
        </c:ser>
        <c:ser>
          <c:idx val="2"/>
          <c:order val="2"/>
          <c:tx>
            <c:strRef>
              <c:f>'PMTCT '!$AC$4</c:f>
              <c:strCache>
                <c:ptCount val="1"/>
                <c:pt idx="0">
                  <c:v>2022/23</c:v>
                </c:pt>
              </c:strCache>
            </c:strRef>
          </c:tx>
          <c:spPr>
            <a:solidFill>
              <a:schemeClr val="accent1">
                <a:shade val="86000"/>
              </a:schemeClr>
            </a:solidFill>
            <a:ln>
              <a:noFill/>
            </a:ln>
            <a:effectLst/>
          </c:spPr>
          <c:invertIfNegative val="0"/>
          <c:cat>
            <c:strRef>
              <c:f>'PMTCT '!$Z$5:$Z$13</c:f>
              <c:strCache>
                <c:ptCount val="4"/>
                <c:pt idx="0">
                  <c:v>Known HIV Status at ANC 1</c:v>
                </c:pt>
                <c:pt idx="1">
                  <c:v>Maternal ART</c:v>
                </c:pt>
                <c:pt idx="2">
                  <c:v>Retention at 12/12</c:v>
                </c:pt>
                <c:pt idx="3">
                  <c:v>VL suppression (Pregnant)</c:v>
                </c:pt>
              </c:strCache>
            </c:strRef>
          </c:cat>
          <c:val>
            <c:numRef>
              <c:f>'PMTCT '!$AC$5:$AC$13</c:f>
              <c:numCache>
                <c:formatCode>General</c:formatCode>
                <c:ptCount val="4"/>
                <c:pt idx="0">
                  <c:v>90</c:v>
                </c:pt>
                <c:pt idx="1">
                  <c:v>94</c:v>
                </c:pt>
                <c:pt idx="2">
                  <c:v>86</c:v>
                </c:pt>
                <c:pt idx="3">
                  <c:v>92</c:v>
                </c:pt>
              </c:numCache>
            </c:numRef>
          </c:val>
          <c:extLst>
            <c:ext xmlns:c16="http://schemas.microsoft.com/office/drawing/2014/chart" uri="{C3380CC4-5D6E-409C-BE32-E72D297353CC}">
              <c16:uniqueId val="{00000002-21FA-4B4E-8A01-0121A7F43E84}"/>
            </c:ext>
          </c:extLst>
        </c:ser>
        <c:ser>
          <c:idx val="3"/>
          <c:order val="3"/>
          <c:tx>
            <c:strRef>
              <c:f>'PMTCT '!$AD$4</c:f>
              <c:strCache>
                <c:ptCount val="1"/>
                <c:pt idx="0">
                  <c:v>2023/24 </c:v>
                </c:pt>
              </c:strCache>
            </c:strRef>
          </c:tx>
          <c:spPr>
            <a:solidFill>
              <a:schemeClr val="accent1">
                <a:shade val="58000"/>
              </a:schemeClr>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'!$Z$5:$Z$13</c:f>
              <c:strCache>
                <c:ptCount val="4"/>
                <c:pt idx="0">
                  <c:v>Known HIV Status at ANC 1</c:v>
                </c:pt>
                <c:pt idx="1">
                  <c:v>Maternal ART</c:v>
                </c:pt>
                <c:pt idx="2">
                  <c:v>Retention at 12/12</c:v>
                </c:pt>
                <c:pt idx="3">
                  <c:v>VL suppression (Pregnant)</c:v>
                </c:pt>
              </c:strCache>
            </c:strRef>
          </c:cat>
          <c:val>
            <c:numRef>
              <c:f>'PMTCT '!$AD$5:$AD$13</c:f>
              <c:numCache>
                <c:formatCode>General</c:formatCode>
                <c:ptCount val="4"/>
                <c:pt idx="0">
                  <c:v>98</c:v>
                </c:pt>
                <c:pt idx="1">
                  <c:v>95</c:v>
                </c:pt>
                <c:pt idx="2">
                  <c:v>86</c:v>
                </c:pt>
                <c:pt idx="3" formatCode="0">
                  <c:v>92.2</c:v>
                </c:pt>
              </c:numCache>
            </c:numRef>
          </c:val>
          <c:extLst>
            <c:ext xmlns:c16="http://schemas.microsoft.com/office/drawing/2014/chart" uri="{C3380CC4-5D6E-409C-BE32-E72D297353CC}">
              <c16:uniqueId val="{00000003-21FA-4B4E-8A01-0121A7F43E84}"/>
            </c:ext>
          </c:extLst>
        </c:ser>
        <c:dLbls>
          <c:showLegendKey val="0"/>
          <c:showVal val="0"/>
          <c:showCatName val="0"/>
          <c:showSerName val="0"/>
          <c:showPercent val="0"/>
          <c:showBubbleSize val="0"/>
        </c:dLbls>
        <c:gapWidth val="219"/>
        <c:overlap val="-27"/>
        <c:axId val="1530412000"/>
        <c:axId val="109020767"/>
      </c:barChart>
      <c:catAx>
        <c:axId val="153041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20767"/>
        <c:crosses val="autoZero"/>
        <c:auto val="1"/>
        <c:lblAlgn val="ctr"/>
        <c:lblOffset val="100"/>
        <c:noMultiLvlLbl val="0"/>
      </c:catAx>
      <c:valAx>
        <c:axId val="109020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 Coverage</a:t>
                </a:r>
                <a:r>
                  <a:rPr lang="en-GB" baseline="0"/>
                  <a:t> </a:t>
                </a:r>
                <a:r>
                  <a:rPr lang="en-GB"/>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041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bg1">
          <a:lumMod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Infant</a:t>
            </a:r>
            <a:r>
              <a:rPr lang="en-GB" b="1" baseline="0"/>
              <a:t> PMTCT Services 2020/21- 2023/24 </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'PMTCT '!$V$24</c:f>
              <c:strCache>
                <c:ptCount val="1"/>
                <c:pt idx="0">
                  <c:v>2020/21</c:v>
                </c:pt>
              </c:strCache>
            </c:strRef>
          </c:tx>
          <c:spPr>
            <a:solidFill>
              <a:schemeClr val="accent2">
                <a:tint val="58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66-5940-9E93-87F88588E338}"/>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6-5940-9E93-87F88588E338}"/>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66-5940-9E93-87F88588E3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'!$U$25:$U$38</c:f>
              <c:strCache>
                <c:ptCount val="3"/>
                <c:pt idx="0">
                  <c:v>HEI ARV Prophylaxis</c:v>
                </c:pt>
                <c:pt idx="1">
                  <c:v>HEI EID in 2/12</c:v>
                </c:pt>
                <c:pt idx="2">
                  <c:v>Linkage to ART</c:v>
                </c:pt>
              </c:strCache>
            </c:strRef>
          </c:cat>
          <c:val>
            <c:numRef>
              <c:f>'PMTCT '!$V$25:$V$38</c:f>
              <c:numCache>
                <c:formatCode>General</c:formatCode>
                <c:ptCount val="3"/>
                <c:pt idx="0">
                  <c:v>95</c:v>
                </c:pt>
                <c:pt idx="1">
                  <c:v>71</c:v>
                </c:pt>
                <c:pt idx="2">
                  <c:v>81</c:v>
                </c:pt>
              </c:numCache>
            </c:numRef>
          </c:val>
          <c:extLst>
            <c:ext xmlns:c16="http://schemas.microsoft.com/office/drawing/2014/chart" uri="{C3380CC4-5D6E-409C-BE32-E72D297353CC}">
              <c16:uniqueId val="{00000003-7B66-5940-9E93-87F88588E338}"/>
            </c:ext>
          </c:extLst>
        </c:ser>
        <c:ser>
          <c:idx val="1"/>
          <c:order val="1"/>
          <c:tx>
            <c:strRef>
              <c:f>'PMTCT '!$W$24</c:f>
              <c:strCache>
                <c:ptCount val="1"/>
                <c:pt idx="0">
                  <c:v>2021/22</c:v>
                </c:pt>
              </c:strCache>
            </c:strRef>
          </c:tx>
          <c:spPr>
            <a:solidFill>
              <a:schemeClr val="accent2">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'!$U$25:$U$38</c:f>
              <c:strCache>
                <c:ptCount val="3"/>
                <c:pt idx="0">
                  <c:v>HEI ARV Prophylaxis</c:v>
                </c:pt>
                <c:pt idx="1">
                  <c:v>HEI EID in 2/12</c:v>
                </c:pt>
                <c:pt idx="2">
                  <c:v>Linkage to ART</c:v>
                </c:pt>
              </c:strCache>
            </c:strRef>
          </c:cat>
          <c:val>
            <c:numRef>
              <c:f>'PMTCT '!$W$25:$W$38</c:f>
              <c:numCache>
                <c:formatCode>General</c:formatCode>
                <c:ptCount val="3"/>
                <c:pt idx="0">
                  <c:v>96</c:v>
                </c:pt>
                <c:pt idx="1">
                  <c:v>88</c:v>
                </c:pt>
                <c:pt idx="2">
                  <c:v>80</c:v>
                </c:pt>
              </c:numCache>
            </c:numRef>
          </c:val>
          <c:extLst>
            <c:ext xmlns:c16="http://schemas.microsoft.com/office/drawing/2014/chart" uri="{C3380CC4-5D6E-409C-BE32-E72D297353CC}">
              <c16:uniqueId val="{00000004-7B66-5940-9E93-87F88588E338}"/>
            </c:ext>
          </c:extLst>
        </c:ser>
        <c:ser>
          <c:idx val="2"/>
          <c:order val="2"/>
          <c:tx>
            <c:strRef>
              <c:f>'PMTCT '!$X$24</c:f>
              <c:strCache>
                <c:ptCount val="1"/>
                <c:pt idx="0">
                  <c:v>2022/23</c:v>
                </c:pt>
              </c:strCache>
            </c:strRef>
          </c:tx>
          <c:spPr>
            <a:solidFill>
              <a:schemeClr val="accent2">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'!$U$25:$U$38</c:f>
              <c:strCache>
                <c:ptCount val="3"/>
                <c:pt idx="0">
                  <c:v>HEI ARV Prophylaxis</c:v>
                </c:pt>
                <c:pt idx="1">
                  <c:v>HEI EID in 2/12</c:v>
                </c:pt>
                <c:pt idx="2">
                  <c:v>Linkage to ART</c:v>
                </c:pt>
              </c:strCache>
            </c:strRef>
          </c:cat>
          <c:val>
            <c:numRef>
              <c:f>'PMTCT '!$X$25:$X$38</c:f>
              <c:numCache>
                <c:formatCode>General</c:formatCode>
                <c:ptCount val="3"/>
                <c:pt idx="0">
                  <c:v>101</c:v>
                </c:pt>
                <c:pt idx="1">
                  <c:v>91</c:v>
                </c:pt>
                <c:pt idx="2">
                  <c:v>81</c:v>
                </c:pt>
              </c:numCache>
            </c:numRef>
          </c:val>
          <c:extLst>
            <c:ext xmlns:c16="http://schemas.microsoft.com/office/drawing/2014/chart" uri="{C3380CC4-5D6E-409C-BE32-E72D297353CC}">
              <c16:uniqueId val="{00000005-7B66-5940-9E93-87F88588E338}"/>
            </c:ext>
          </c:extLst>
        </c:ser>
        <c:ser>
          <c:idx val="3"/>
          <c:order val="3"/>
          <c:tx>
            <c:strRef>
              <c:f>'PMTCT '!$Y$24</c:f>
              <c:strCache>
                <c:ptCount val="1"/>
                <c:pt idx="0">
                  <c:v>2023/24 </c:v>
                </c:pt>
              </c:strCache>
            </c:strRef>
          </c:tx>
          <c:spPr>
            <a:solidFill>
              <a:schemeClr val="accent2">
                <a:shade val="58000"/>
              </a:schemeClr>
            </a:solidFill>
            <a:ln>
              <a:noFill/>
            </a:ln>
            <a:effectLst/>
          </c:spPr>
          <c:invertIfNegative val="0"/>
          <c:dLbls>
            <c:spPr>
              <a:solidFill>
                <a:srgbClr val="FFFF0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'PMTCT '!$U$25:$U$38</c:f>
              <c:strCache>
                <c:ptCount val="3"/>
                <c:pt idx="0">
                  <c:v>HEI ARV Prophylaxis</c:v>
                </c:pt>
                <c:pt idx="1">
                  <c:v>HEI EID in 2/12</c:v>
                </c:pt>
                <c:pt idx="2">
                  <c:v>Linkage to ART</c:v>
                </c:pt>
              </c:strCache>
            </c:strRef>
          </c:cat>
          <c:val>
            <c:numRef>
              <c:f>'PMTCT '!$Y$25:$Y$38</c:f>
              <c:numCache>
                <c:formatCode>General</c:formatCode>
                <c:ptCount val="3"/>
                <c:pt idx="0">
                  <c:v>108</c:v>
                </c:pt>
                <c:pt idx="1">
                  <c:v>81</c:v>
                </c:pt>
                <c:pt idx="2">
                  <c:v>86</c:v>
                </c:pt>
              </c:numCache>
            </c:numRef>
          </c:val>
          <c:extLst>
            <c:ext xmlns:c16="http://schemas.microsoft.com/office/drawing/2014/chart" uri="{C3380CC4-5D6E-409C-BE32-E72D297353CC}">
              <c16:uniqueId val="{00000006-7B66-5940-9E93-87F88588E338}"/>
            </c:ext>
          </c:extLst>
        </c:ser>
        <c:dLbls>
          <c:showLegendKey val="0"/>
          <c:showVal val="0"/>
          <c:showCatName val="0"/>
          <c:showSerName val="0"/>
          <c:showPercent val="0"/>
          <c:showBubbleSize val="0"/>
        </c:dLbls>
        <c:gapWidth val="219"/>
        <c:overlap val="-27"/>
        <c:axId val="1564503152"/>
        <c:axId val="1564544128"/>
      </c:barChart>
      <c:catAx>
        <c:axId val="156450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544128"/>
        <c:crosses val="autoZero"/>
        <c:auto val="1"/>
        <c:lblAlgn val="ctr"/>
        <c:lblOffset val="100"/>
        <c:noMultiLvlLbl val="0"/>
      </c:catAx>
      <c:valAx>
        <c:axId val="1564544128"/>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Coverage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50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bg1">
          <a:lumMod val="8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GB" sz="1400" dirty="0"/>
              <a:t>ART </a:t>
            </a:r>
            <a:r>
              <a:rPr lang="en-GB" sz="1400" dirty="0" err="1"/>
              <a:t>COverage</a:t>
            </a:r>
            <a:r>
              <a:rPr lang="en-GB" sz="1400" baseline="0" dirty="0"/>
              <a:t> by Age </a:t>
            </a:r>
            <a:r>
              <a:rPr lang="en-GB" sz="1400" baseline="0" dirty="0" err="1"/>
              <a:t>aND</a:t>
            </a:r>
            <a:r>
              <a:rPr lang="en-GB" sz="1400" baseline="0" dirty="0"/>
              <a:t> Sex 2020/21- 2023/24 </a:t>
            </a:r>
            <a:endParaRPr lang="en-GB" sz="1400" dirty="0"/>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'ART '!$X$5</c:f>
              <c:strCache>
                <c:ptCount val="1"/>
                <c:pt idx="0">
                  <c:v>2020/21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'ART '!$W$6:$W$10</c:f>
              <c:strCache>
                <c:ptCount val="5"/>
                <c:pt idx="0">
                  <c:v>Overall</c:v>
                </c:pt>
                <c:pt idx="1">
                  <c:v>Male</c:v>
                </c:pt>
                <c:pt idx="2">
                  <c:v>Female</c:v>
                </c:pt>
                <c:pt idx="3">
                  <c:v>&lt;15 yrs</c:v>
                </c:pt>
                <c:pt idx="4">
                  <c:v>15+yrs</c:v>
                </c:pt>
              </c:strCache>
            </c:strRef>
          </c:cat>
          <c:val>
            <c:numRef>
              <c:f>'ART '!$X$6:$X$10</c:f>
              <c:numCache>
                <c:formatCode>0</c:formatCode>
                <c:ptCount val="5"/>
                <c:pt idx="0">
                  <c:v>91</c:v>
                </c:pt>
                <c:pt idx="1">
                  <c:v>85</c:v>
                </c:pt>
                <c:pt idx="2">
                  <c:v>97</c:v>
                </c:pt>
                <c:pt idx="3">
                  <c:v>63</c:v>
                </c:pt>
                <c:pt idx="4">
                  <c:v>94</c:v>
                </c:pt>
              </c:numCache>
            </c:numRef>
          </c:val>
          <c:extLst>
            <c:ext xmlns:c16="http://schemas.microsoft.com/office/drawing/2014/chart" uri="{C3380CC4-5D6E-409C-BE32-E72D297353CC}">
              <c16:uniqueId val="{00000000-99BD-9B44-A98E-401CB80A5371}"/>
            </c:ext>
          </c:extLst>
        </c:ser>
        <c:ser>
          <c:idx val="1"/>
          <c:order val="1"/>
          <c:tx>
            <c:strRef>
              <c:f>'ART '!$Y$5</c:f>
              <c:strCache>
                <c:ptCount val="1"/>
                <c:pt idx="0">
                  <c:v>2021/22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'ART '!$W$6:$W$10</c:f>
              <c:strCache>
                <c:ptCount val="5"/>
                <c:pt idx="0">
                  <c:v>Overall</c:v>
                </c:pt>
                <c:pt idx="1">
                  <c:v>Male</c:v>
                </c:pt>
                <c:pt idx="2">
                  <c:v>Female</c:v>
                </c:pt>
                <c:pt idx="3">
                  <c:v>&lt;15 yrs</c:v>
                </c:pt>
                <c:pt idx="4">
                  <c:v>15+yrs</c:v>
                </c:pt>
              </c:strCache>
            </c:strRef>
          </c:cat>
          <c:val>
            <c:numRef>
              <c:f>'ART '!$Y$6:$Y$10</c:f>
              <c:numCache>
                <c:formatCode>0</c:formatCode>
                <c:ptCount val="5"/>
                <c:pt idx="0">
                  <c:v>95</c:v>
                </c:pt>
                <c:pt idx="1">
                  <c:v>87</c:v>
                </c:pt>
                <c:pt idx="2">
                  <c:v>100</c:v>
                </c:pt>
                <c:pt idx="3">
                  <c:v>60</c:v>
                </c:pt>
                <c:pt idx="4">
                  <c:v>97</c:v>
                </c:pt>
              </c:numCache>
            </c:numRef>
          </c:val>
          <c:extLst>
            <c:ext xmlns:c16="http://schemas.microsoft.com/office/drawing/2014/chart" uri="{C3380CC4-5D6E-409C-BE32-E72D297353CC}">
              <c16:uniqueId val="{00000001-99BD-9B44-A98E-401CB80A5371}"/>
            </c:ext>
          </c:extLst>
        </c:ser>
        <c:ser>
          <c:idx val="2"/>
          <c:order val="2"/>
          <c:tx>
            <c:strRef>
              <c:f>'ART '!$Z$5</c:f>
              <c:strCache>
                <c:ptCount val="1"/>
                <c:pt idx="0">
                  <c:v>2022/23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'ART '!$W$6:$W$10</c:f>
              <c:strCache>
                <c:ptCount val="5"/>
                <c:pt idx="0">
                  <c:v>Overall</c:v>
                </c:pt>
                <c:pt idx="1">
                  <c:v>Male</c:v>
                </c:pt>
                <c:pt idx="2">
                  <c:v>Female</c:v>
                </c:pt>
                <c:pt idx="3">
                  <c:v>&lt;15 yrs</c:v>
                </c:pt>
                <c:pt idx="4">
                  <c:v>15+yrs</c:v>
                </c:pt>
              </c:strCache>
            </c:strRef>
          </c:cat>
          <c:val>
            <c:numRef>
              <c:f>'ART '!$Z$6:$Z$10</c:f>
              <c:numCache>
                <c:formatCode>General</c:formatCode>
                <c:ptCount val="5"/>
                <c:pt idx="0" formatCode="0">
                  <c:v>98</c:v>
                </c:pt>
                <c:pt idx="3" formatCode="0">
                  <c:v>72</c:v>
                </c:pt>
                <c:pt idx="4" formatCode="0">
                  <c:v>100</c:v>
                </c:pt>
              </c:numCache>
            </c:numRef>
          </c:val>
          <c:extLst>
            <c:ext xmlns:c16="http://schemas.microsoft.com/office/drawing/2014/chart" uri="{C3380CC4-5D6E-409C-BE32-E72D297353CC}">
              <c16:uniqueId val="{00000002-99BD-9B44-A98E-401CB80A5371}"/>
            </c:ext>
          </c:extLst>
        </c:ser>
        <c:ser>
          <c:idx val="3"/>
          <c:order val="3"/>
          <c:tx>
            <c:strRef>
              <c:f>'ART '!$AA$5</c:f>
              <c:strCache>
                <c:ptCount val="1"/>
                <c:pt idx="0">
                  <c:v>2023/24</c:v>
                </c:pt>
              </c:strCache>
            </c:strRef>
          </c:tx>
          <c:spPr>
            <a:solidFill>
              <a:schemeClr val="accent4"/>
            </a:solidFill>
            <a:ln>
              <a:noFill/>
            </a:ln>
            <a:effectLst/>
          </c:spPr>
          <c:invertIfNegative val="0"/>
          <c:dLbls>
            <c:spPr>
              <a:solidFill>
                <a:srgbClr val="FFFF00"/>
              </a:solid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'ART '!$W$6:$W$10</c:f>
              <c:strCache>
                <c:ptCount val="5"/>
                <c:pt idx="0">
                  <c:v>Overall</c:v>
                </c:pt>
                <c:pt idx="1">
                  <c:v>Male</c:v>
                </c:pt>
                <c:pt idx="2">
                  <c:v>Female</c:v>
                </c:pt>
                <c:pt idx="3">
                  <c:v>&lt;15 yrs</c:v>
                </c:pt>
                <c:pt idx="4">
                  <c:v>15+yrs</c:v>
                </c:pt>
              </c:strCache>
            </c:strRef>
          </c:cat>
          <c:val>
            <c:numRef>
              <c:f>'ART '!$AA$6:$AA$10</c:f>
              <c:numCache>
                <c:formatCode>0</c:formatCode>
                <c:ptCount val="5"/>
                <c:pt idx="0">
                  <c:v>97</c:v>
                </c:pt>
                <c:pt idx="1">
                  <c:v>93</c:v>
                </c:pt>
                <c:pt idx="2">
                  <c:v>108</c:v>
                </c:pt>
                <c:pt idx="3">
                  <c:v>75</c:v>
                </c:pt>
                <c:pt idx="4">
                  <c:v>98</c:v>
                </c:pt>
              </c:numCache>
            </c:numRef>
          </c:val>
          <c:extLst>
            <c:ext xmlns:c16="http://schemas.microsoft.com/office/drawing/2014/chart" uri="{C3380CC4-5D6E-409C-BE32-E72D297353CC}">
              <c16:uniqueId val="{00000003-99BD-9B44-A98E-401CB80A5371}"/>
            </c:ext>
          </c:extLst>
        </c:ser>
        <c:dLbls>
          <c:dLblPos val="outEnd"/>
          <c:showLegendKey val="0"/>
          <c:showVal val="1"/>
          <c:showCatName val="0"/>
          <c:showSerName val="0"/>
          <c:showPercent val="0"/>
          <c:showBubbleSize val="0"/>
        </c:dLbls>
        <c:gapWidth val="444"/>
        <c:overlap val="-90"/>
        <c:axId val="965057744"/>
        <c:axId val="965059456"/>
      </c:barChart>
      <c:catAx>
        <c:axId val="965057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965059456"/>
        <c:crosses val="autoZero"/>
        <c:auto val="1"/>
        <c:lblAlgn val="ctr"/>
        <c:lblOffset val="100"/>
        <c:noMultiLvlLbl val="0"/>
      </c:catAx>
      <c:valAx>
        <c:axId val="965059456"/>
        <c:scaling>
          <c:orientation val="minMax"/>
        </c:scaling>
        <c:delete val="1"/>
        <c:axPos val="l"/>
        <c:numFmt formatCode="0" sourceLinked="1"/>
        <c:majorTickMark val="none"/>
        <c:minorTickMark val="none"/>
        <c:tickLblPos val="nextTo"/>
        <c:crossAx val="965057744"/>
        <c:crosses val="autoZero"/>
        <c:crossBetween val="between"/>
      </c:valAx>
      <c:spPr>
        <a:noFill/>
        <a:ln>
          <a:noFill/>
        </a:ln>
        <a:effectLst/>
      </c:spPr>
    </c:plotArea>
    <c:legend>
      <c:legendPos val="t"/>
      <c:layout>
        <c:manualLayout>
          <c:xMode val="edge"/>
          <c:yMode val="edge"/>
          <c:x val="0.25965743141851838"/>
          <c:y val="0.16386687329067148"/>
          <c:w val="0.48068496295901436"/>
          <c:h val="0.1396536586597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57150">
      <a:solidFill>
        <a:schemeClr val="bg1">
          <a:lumMod val="8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BE693A-8E40-704E-BBD0-F9DFACF4801E}" type="datetimeFigureOut">
              <a:rPr lang="en-UG" smtClean="0"/>
              <a:t>11/13/2024</a:t>
            </a:fld>
            <a:endParaRPr lang="en-UG"/>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B3B4AA3-DEF1-794A-9F49-648D09631261}" type="slidenum">
              <a:rPr lang="en-UG" smtClean="0"/>
              <a:t>‹#›</a:t>
            </a:fld>
            <a:endParaRPr lang="en-UG"/>
          </a:p>
        </p:txBody>
      </p:sp>
    </p:spTree>
    <p:extLst>
      <p:ext uri="{BB962C8B-B14F-4D97-AF65-F5344CB8AC3E}">
        <p14:creationId xmlns:p14="http://schemas.microsoft.com/office/powerpoint/2010/main" val="39969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1</a:t>
            </a:fld>
            <a:endParaRPr lang="en-UG"/>
          </a:p>
        </p:txBody>
      </p:sp>
    </p:spTree>
    <p:extLst>
      <p:ext uri="{BB962C8B-B14F-4D97-AF65-F5344CB8AC3E}">
        <p14:creationId xmlns:p14="http://schemas.microsoft.com/office/powerpoint/2010/main" val="73790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dirty="0"/>
              <a:t>In PMTCT, over 98% of mothers attending ANC accessed HIV testing and 95% of the infected mothers received ART.  </a:t>
            </a:r>
          </a:p>
          <a:p>
            <a:endParaRPr lang="en-UG" dirty="0"/>
          </a:p>
          <a:p>
            <a:r>
              <a:rPr lang="en-UG" dirty="0"/>
              <a:t>Among exposed infants, over 100% received ARV prophylaxis but there were gaps in accessing </a:t>
            </a:r>
            <a:r>
              <a:rPr lang="en-US" b="1" dirty="0"/>
              <a:t>Early Infant Diagnosis</a:t>
            </a:r>
            <a:r>
              <a:rPr lang="en-UG" dirty="0"/>
              <a:t> testing within the recommended period of 2 months where only 81% were tested. </a:t>
            </a:r>
          </a:p>
          <a:p>
            <a:endParaRPr lang="en-UG" dirty="0"/>
          </a:p>
          <a:p>
            <a:r>
              <a:rPr lang="en-GB" dirty="0"/>
              <a:t>However,</a:t>
            </a:r>
            <a:r>
              <a:rPr lang="en-GB" baseline="0" dirty="0"/>
              <a:t> the k</a:t>
            </a:r>
            <a:r>
              <a:rPr lang="en-UG" dirty="0"/>
              <a:t>ey challenge is retention of the mother infant pairs  - 86% were on ART 12 months after </a:t>
            </a:r>
            <a:r>
              <a:rPr lang="en-US" dirty="0"/>
              <a:t>H</a:t>
            </a:r>
            <a:r>
              <a:rPr lang="en-UG" dirty="0"/>
              <a:t>initiation </a:t>
            </a:r>
          </a:p>
          <a:p>
            <a:endParaRPr lang="en-UG" dirty="0"/>
          </a:p>
          <a:p>
            <a:r>
              <a:rPr lang="en-UG" dirty="0"/>
              <a:t>Of note, 91% of pregnant women attended ANC </a:t>
            </a:r>
            <a:r>
              <a:rPr lang="en-US" dirty="0"/>
              <a:t>but only </a:t>
            </a:r>
            <a:r>
              <a:rPr lang="en-UG" dirty="0"/>
              <a:t>37% of these </a:t>
            </a:r>
            <a:r>
              <a:rPr lang="en-US" dirty="0"/>
              <a:t>do </a:t>
            </a:r>
            <a:r>
              <a:rPr lang="en-UG" dirty="0"/>
              <a:t>attend</a:t>
            </a:r>
            <a:r>
              <a:rPr lang="en-US" dirty="0"/>
              <a:t> with</a:t>
            </a:r>
            <a:r>
              <a:rPr lang="en-UG" dirty="0"/>
              <a:t>in the first trimester</a:t>
            </a:r>
            <a:r>
              <a:rPr lang="en-US" dirty="0"/>
              <a:t>, hence the majority start</a:t>
            </a:r>
            <a:r>
              <a:rPr lang="en-US" baseline="0" dirty="0"/>
              <a:t> late</a:t>
            </a:r>
            <a:r>
              <a:rPr lang="en-UG" dirty="0"/>
              <a:t> </a:t>
            </a:r>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11</a:t>
            </a:fld>
            <a:endParaRPr lang="en-UG"/>
          </a:p>
        </p:txBody>
      </p:sp>
    </p:spTree>
    <p:extLst>
      <p:ext uri="{BB962C8B-B14F-4D97-AF65-F5344CB8AC3E}">
        <p14:creationId xmlns:p14="http://schemas.microsoft.com/office/powerpoint/2010/main" val="424493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itchFamily="2" charset="2"/>
              <a:buChar char="q"/>
            </a:pPr>
            <a:r>
              <a:rPr lang="en-US" sz="1400" dirty="0">
                <a:latin typeface="Garamond" panose="02020404030301010803" pitchFamily="18" charset="0"/>
              </a:rPr>
              <a:t>Over 216,000  were newly enrolled on oral PrEP,  majority of these being  Sex Workers &amp; their clients </a:t>
            </a:r>
          </a:p>
          <a:p>
            <a:pPr marL="285750" indent="-285750">
              <a:buFont typeface="Wingdings" pitchFamily="2" charset="2"/>
              <a:buChar char="q"/>
            </a:pPr>
            <a:endParaRPr lang="en-US" sz="1400" dirty="0">
              <a:latin typeface="Garamond" panose="02020404030301010803" pitchFamily="18" charset="0"/>
            </a:endParaRPr>
          </a:p>
          <a:p>
            <a:pPr marL="285750" indent="-285750">
              <a:buFont typeface="Wingdings" pitchFamily="2" charset="2"/>
              <a:buChar char="q"/>
            </a:pPr>
            <a:r>
              <a:rPr lang="en-US" sz="1400" dirty="0">
                <a:latin typeface="Garamond" panose="02020404030301010803" pitchFamily="18" charset="0"/>
              </a:rPr>
              <a:t>New PrEP options were introduced, including event-driven </a:t>
            </a:r>
            <a:r>
              <a:rPr lang="en-US" sz="1400" dirty="0" err="1">
                <a:latin typeface="Garamond" panose="02020404030301010803" pitchFamily="18" charset="0"/>
              </a:rPr>
              <a:t>PrEP</a:t>
            </a:r>
            <a:r>
              <a:rPr lang="en-US" sz="1400" dirty="0">
                <a:latin typeface="Garamond" panose="02020404030301010803" pitchFamily="18" charset="0"/>
              </a:rPr>
              <a:t>, and the  Dapivirine vaginal ring. New injectable options still undergoing research to ascertain viability before they</a:t>
            </a:r>
            <a:r>
              <a:rPr lang="en-US" sz="1400" baseline="0" dirty="0">
                <a:latin typeface="Garamond" panose="02020404030301010803" pitchFamily="18" charset="0"/>
              </a:rPr>
              <a:t> can be </a:t>
            </a:r>
            <a:r>
              <a:rPr lang="en-US" sz="1400" dirty="0">
                <a:latin typeface="Garamond" panose="02020404030301010803" pitchFamily="18" charset="0"/>
              </a:rPr>
              <a:t>introduced in Uganda   </a:t>
            </a:r>
          </a:p>
          <a:p>
            <a:pPr marL="285750" indent="-285750" algn="just">
              <a:spcBef>
                <a:spcPts val="600"/>
              </a:spcBef>
              <a:buFont typeface="Wingdings" pitchFamily="2" charset="2"/>
              <a:buChar char="q"/>
            </a:pPr>
            <a:r>
              <a:rPr lang="en-US" sz="1400" dirty="0">
                <a:latin typeface="Garamond" panose="02020404030301010803" pitchFamily="18" charset="0"/>
              </a:rPr>
              <a:t>There is need to address gaps in knowledge, improve distribution mechanisms and ensure availability of all PrEP options, including long term injectable PrEP </a:t>
            </a:r>
          </a:p>
          <a:p>
            <a:pPr algn="just">
              <a:spcBef>
                <a:spcPts val="600"/>
              </a:spcBef>
            </a:pPr>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12</a:t>
            </a:fld>
            <a:endParaRPr lang="en-UG"/>
          </a:p>
        </p:txBody>
      </p:sp>
    </p:spTree>
    <p:extLst>
      <p:ext uri="{BB962C8B-B14F-4D97-AF65-F5344CB8AC3E}">
        <p14:creationId xmlns:p14="http://schemas.microsoft.com/office/powerpoint/2010/main" val="296306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57190" cy="4255452"/>
          </a:xfrm>
        </p:spPr>
        <p:txBody>
          <a:bodyPr/>
          <a:lstStyle/>
          <a:p>
            <a:pPr marL="171450" indent="-171450">
              <a:buFont typeface="Arial" panose="020B0604020202020204" pitchFamily="34" charset="0"/>
              <a:buChar char="•"/>
            </a:pPr>
            <a:r>
              <a:rPr lang="en-UG" dirty="0"/>
              <a:t>Following passing of the Antihomosexuality Act, access to health services by the KP population has been maintained  though with some modification in delivery approaches</a:t>
            </a:r>
          </a:p>
          <a:p>
            <a:pPr marL="171450" indent="-171450">
              <a:buFont typeface="Arial" panose="020B0604020202020204" pitchFamily="34" charset="0"/>
              <a:buChar char="•"/>
            </a:pPr>
            <a:r>
              <a:rPr lang="en-UG" dirty="0"/>
              <a:t>Through the Integrated biobehavioral surveillance initiative IBBS) , information on HIV prevalence, behavioral change, and uptake of services has been made available. </a:t>
            </a:r>
            <a:r>
              <a:rPr lang="en-GB" b="1" dirty="0"/>
              <a:t>O</a:t>
            </a:r>
            <a:r>
              <a:rPr lang="en-UG" b="1" dirty="0"/>
              <a:t>f note, </a:t>
            </a:r>
            <a:r>
              <a:rPr lang="en-UG" dirty="0"/>
              <a:t>among female sex workers seen,  </a:t>
            </a:r>
          </a:p>
          <a:p>
            <a:pPr marL="628650" lvl="1" indent="-171450">
              <a:buFont typeface="Arial" panose="020B0604020202020204" pitchFamily="34" charset="0"/>
              <a:buChar char="•"/>
            </a:pPr>
            <a:r>
              <a:rPr lang="en-GB" dirty="0"/>
              <a:t>HIV prevalence  remains high at 33% </a:t>
            </a:r>
          </a:p>
          <a:p>
            <a:pPr marL="628650" lvl="1" indent="-171450">
              <a:buFont typeface="Arial" panose="020B0604020202020204" pitchFamily="34" charset="0"/>
              <a:buChar char="•"/>
            </a:pPr>
            <a:r>
              <a:rPr lang="en-GB" dirty="0"/>
              <a:t>There is inconsistent uptake of HIV prevention services (Although Condom use is high at 84% , it is inconsistent, while PrEP uptakes is  also  suboptimal)</a:t>
            </a:r>
          </a:p>
          <a:p>
            <a:pPr marL="628650" lvl="1" indent="-171450">
              <a:buFont typeface="Arial" panose="020B0604020202020204" pitchFamily="34" charset="0"/>
              <a:buChar char="•"/>
            </a:pPr>
            <a:r>
              <a:rPr lang="en-GB" dirty="0"/>
              <a:t>There is high turnover of Sex Workers i.e. every  2-3 </a:t>
            </a:r>
            <a:r>
              <a:rPr lang="en-GB" dirty="0" err="1"/>
              <a:t>yrs</a:t>
            </a:r>
            <a:r>
              <a:rPr lang="en-GB" dirty="0"/>
              <a:t>, which calls for continuous engagement  </a:t>
            </a:r>
          </a:p>
          <a:p>
            <a:pPr marL="628650" lvl="1" indent="-171450">
              <a:buFont typeface="Arial" panose="020B0604020202020204" pitchFamily="34" charset="0"/>
              <a:buChar char="•"/>
            </a:pPr>
            <a:r>
              <a:rPr lang="en-GB" dirty="0"/>
              <a:t>There are high levels of co-morbidities (HPV infection 36%; mental health challenges 90%; illicit drug use) </a:t>
            </a:r>
          </a:p>
          <a:p>
            <a:pPr marL="628650" lvl="1" indent="-171450">
              <a:buFont typeface="Arial" panose="020B0604020202020204" pitchFamily="34" charset="0"/>
              <a:buChar char="•"/>
            </a:pPr>
            <a:r>
              <a:rPr lang="en-GB" dirty="0"/>
              <a:t>Sex workers experienced high levels of stigma, depression, alcohol, and drug use, as well as sexual violence (rape)</a:t>
            </a:r>
          </a:p>
          <a:p>
            <a:pPr marL="628650" lvl="1" indent="-171450">
              <a:buFont typeface="Arial" panose="020B0604020202020204" pitchFamily="34" charset="0"/>
              <a:buChar char="•"/>
            </a:pPr>
            <a:r>
              <a:rPr lang="en-GB" dirty="0"/>
              <a:t>Good HTS uptake – 96% ever tested, </a:t>
            </a:r>
          </a:p>
        </p:txBody>
      </p:sp>
      <p:sp>
        <p:nvSpPr>
          <p:cNvPr id="4" name="Slide Number Placeholder 3"/>
          <p:cNvSpPr>
            <a:spLocks noGrp="1"/>
          </p:cNvSpPr>
          <p:nvPr>
            <p:ph type="sldNum" sz="quarter" idx="5"/>
          </p:nvPr>
        </p:nvSpPr>
        <p:spPr/>
        <p:txBody>
          <a:bodyPr/>
          <a:lstStyle/>
          <a:p>
            <a:fld id="{EB3B4AA3-DEF1-794A-9F49-648D09631261}" type="slidenum">
              <a:rPr lang="en-UG" smtClean="0"/>
              <a:t>13</a:t>
            </a:fld>
            <a:endParaRPr lang="en-UG"/>
          </a:p>
        </p:txBody>
      </p:sp>
    </p:spTree>
    <p:extLst>
      <p:ext uri="{BB962C8B-B14F-4D97-AF65-F5344CB8AC3E}">
        <p14:creationId xmlns:p14="http://schemas.microsoft.com/office/powerpoint/2010/main" val="1218996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dirty="0"/>
              <a:t>Social behavioral communication was implemented through diff</a:t>
            </a:r>
            <a:r>
              <a:rPr lang="en-GB" dirty="0"/>
              <a:t>e</a:t>
            </a:r>
            <a:r>
              <a:rPr lang="en-UG" dirty="0"/>
              <a:t>rent stratgies including </a:t>
            </a:r>
          </a:p>
          <a:p>
            <a:pPr marL="171450" indent="-171450">
              <a:buFont typeface="Arial" panose="020B0604020202020204" pitchFamily="34" charset="0"/>
              <a:buChar char="•"/>
            </a:pPr>
            <a:r>
              <a:rPr lang="en-GB" dirty="0"/>
              <a:t>The Time Up HIV campaign</a:t>
            </a:r>
          </a:p>
          <a:p>
            <a:pPr marL="171450" indent="-171450">
              <a:buFont typeface="Arial" panose="020B0604020202020204" pitchFamily="34" charset="0"/>
              <a:buChar char="•"/>
            </a:pPr>
            <a:r>
              <a:rPr lang="en-GB" dirty="0"/>
              <a:t>National HIV Commemoration days such as Candlelight Memorial Day;  World AIDS Day </a:t>
            </a:r>
          </a:p>
          <a:p>
            <a:pPr marL="171450" indent="-171450">
              <a:buFont typeface="Arial" panose="020B0604020202020204" pitchFamily="34" charset="0"/>
              <a:buChar char="•"/>
            </a:pPr>
            <a:r>
              <a:rPr lang="en-GB" dirty="0"/>
              <a:t>Comedy store that integrated HIV messaging into social media platforms including YouTube, WhatsApp, and Instagram</a:t>
            </a:r>
          </a:p>
          <a:p>
            <a:pPr marL="171450" indent="-171450">
              <a:buFont typeface="Arial" panose="020B0604020202020204" pitchFamily="34" charset="0"/>
              <a:buChar char="•"/>
            </a:pPr>
            <a:r>
              <a:rPr lang="en-GB" dirty="0"/>
              <a:t>Community health education sessions </a:t>
            </a:r>
          </a:p>
          <a:p>
            <a:pPr marL="171450" indent="-171450">
              <a:buFont typeface="Arial" panose="020B0604020202020204" pitchFamily="34" charset="0"/>
              <a:buChar char="•"/>
            </a:pPr>
            <a:r>
              <a:rPr lang="en-GB" dirty="0"/>
              <a:t>Radio talks shows </a:t>
            </a:r>
          </a:p>
          <a:p>
            <a:r>
              <a:rPr lang="en-GB" dirty="0"/>
              <a:t>However, </a:t>
            </a:r>
            <a:r>
              <a:rPr lang="en-GB" baseline="0" dirty="0"/>
              <a:t>implementation of </a:t>
            </a:r>
            <a:r>
              <a:rPr lang="en-GB" dirty="0"/>
              <a:t>this approach is suboptimal</a:t>
            </a:r>
            <a:r>
              <a:rPr lang="en-GB" baseline="0" dirty="0"/>
              <a:t> and innovative approaches are needed to reach the young people</a:t>
            </a:r>
            <a:endParaRPr lang="en-GB" dirty="0"/>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14</a:t>
            </a:fld>
            <a:endParaRPr lang="en-UG"/>
          </a:p>
        </p:txBody>
      </p:sp>
    </p:spTree>
    <p:extLst>
      <p:ext uri="{BB962C8B-B14F-4D97-AF65-F5344CB8AC3E}">
        <p14:creationId xmlns:p14="http://schemas.microsoft.com/office/powerpoint/2010/main" val="35998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15</a:t>
            </a:fld>
            <a:endParaRPr lang="en-UG"/>
          </a:p>
        </p:txBody>
      </p:sp>
    </p:spTree>
    <p:extLst>
      <p:ext uri="{BB962C8B-B14F-4D97-AF65-F5344CB8AC3E}">
        <p14:creationId xmlns:p14="http://schemas.microsoft.com/office/powerpoint/2010/main" val="241308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Overall,</a:t>
            </a:r>
            <a:r>
              <a:rPr lang="en-GB" b="1" dirty="0"/>
              <a:t> ART coverage </a:t>
            </a:r>
            <a:r>
              <a:rPr lang="en-GB" dirty="0"/>
              <a:t>was maintained at 97%, with lower ART coverage observed  among children below 15 years of age (75%) compared to adults (98%).  </a:t>
            </a:r>
          </a:p>
          <a:p>
            <a:pPr marL="628650" lvl="1" indent="-171450">
              <a:buFont typeface="Arial" panose="020B0604020202020204" pitchFamily="34" charset="0"/>
              <a:buChar char="•"/>
            </a:pPr>
            <a:r>
              <a:rPr lang="en-GB" dirty="0"/>
              <a:t>The lower ART coverage in children is related to challenges finding the infected children and retention of children in care when they start ART as they rely on adults and have to attend school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u="sng" dirty="0"/>
              <a:t>For viral suppression, </a:t>
            </a:r>
            <a:r>
              <a:rPr lang="en-GB" dirty="0"/>
              <a:t>the trend has been steadily improving over the past four years reaching 96% overall suppression – largely as a result of optimizing treatment regimens, implementing differentiated service delivery models, among other efforts</a:t>
            </a:r>
          </a:p>
          <a:p>
            <a:pPr marL="628650" lvl="1" indent="-171450">
              <a:buFont typeface="Arial" panose="020B0604020202020204" pitchFamily="34" charset="0"/>
              <a:buChar char="•"/>
            </a:pPr>
            <a:r>
              <a:rPr lang="en-GB" dirty="0"/>
              <a:t>However, children continue to lag behind with lower viral suppression rates compared to adults.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Please note that coverage over &gt; 100% e.g. among females is attributed to data quality issues as we don’t have unique client identification </a:t>
            </a:r>
          </a:p>
          <a:p>
            <a:endParaRPr lang="en-GB" dirty="0"/>
          </a:p>
          <a:p>
            <a:endParaRPr lang="en-GB" dirty="0"/>
          </a:p>
          <a:p>
            <a:endParaRPr lang="en-GB" dirty="0"/>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16</a:t>
            </a:fld>
            <a:endParaRPr lang="en-UG"/>
          </a:p>
        </p:txBody>
      </p:sp>
    </p:spTree>
    <p:extLst>
      <p:ext uri="{BB962C8B-B14F-4D97-AF65-F5344CB8AC3E}">
        <p14:creationId xmlns:p14="http://schemas.microsoft.com/office/powerpoint/2010/main" val="350256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17A5-68FC-B340-45FE-75A6E8213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22A11-41F7-D1E1-682E-CCBA880E1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0E544-E497-8271-6571-5AB8B5214C48}"/>
              </a:ext>
            </a:extLst>
          </p:cNvPr>
          <p:cNvSpPr>
            <a:spLocks noGrp="1"/>
          </p:cNvSpPr>
          <p:nvPr>
            <p:ph type="body" idx="1"/>
          </p:nvPr>
        </p:nvSpPr>
        <p:spPr/>
        <p:txBody>
          <a:bodyPr/>
          <a:lstStyle/>
          <a:p>
            <a:r>
              <a:rPr lang="en-GB" dirty="0"/>
              <a:t>In the year of review, the country continued to implement differentiated service delivery models to improve client retention and other clinical outcomes </a:t>
            </a:r>
          </a:p>
          <a:p>
            <a:pPr marL="171450" indent="-171450">
              <a:buFont typeface="Arial" panose="020B0604020202020204" pitchFamily="34" charset="0"/>
              <a:buChar char="•"/>
            </a:pPr>
            <a:r>
              <a:rPr lang="en-GB" dirty="0"/>
              <a:t>Over 90% of clients on ART are receiving over 3 months of  ARV refills  i.e.  Multi Month Dispensing  (MMD) thus reducing the number of clinic visits</a:t>
            </a:r>
          </a:p>
          <a:p>
            <a:pPr marL="171450" indent="-171450">
              <a:buFont typeface="Arial" panose="020B0604020202020204" pitchFamily="34" charset="0"/>
              <a:buChar char="•"/>
            </a:pPr>
            <a:r>
              <a:rPr lang="en-GB" dirty="0"/>
              <a:t>Over 50% of all clients are on Fast Track Drug Refill at the facility – i.e. only visit facility for drug pick up or refill, spending 10-15 minutes at the pharmacy </a:t>
            </a:r>
          </a:p>
          <a:p>
            <a:pPr marL="171450" indent="-171450">
              <a:buFont typeface="Arial" panose="020B0604020202020204" pitchFamily="34" charset="0"/>
              <a:buChar char="•"/>
            </a:pPr>
            <a:r>
              <a:rPr lang="en-GB" dirty="0"/>
              <a:t>There are 118 community pharmacies providing ARV refills easing community access</a:t>
            </a:r>
          </a:p>
          <a:p>
            <a:pPr marL="171450" indent="-171450">
              <a:buFont typeface="Arial" panose="020B0604020202020204" pitchFamily="34" charset="0"/>
              <a:buChar char="•"/>
            </a:pPr>
            <a:r>
              <a:rPr lang="en-GB" dirty="0"/>
              <a:t>For the adolescents and young people, YAPs is implemented in almost all Districts to improve HIV prevention and care outcomes in this population </a:t>
            </a:r>
          </a:p>
          <a:p>
            <a:pPr marL="171450" indent="-171450">
              <a:buFont typeface="Arial" panose="020B0604020202020204" pitchFamily="34" charset="0"/>
              <a:buChar char="•"/>
            </a:pPr>
            <a:r>
              <a:rPr lang="en-GB" dirty="0"/>
              <a:t>Again here we see that retention is still suboptimal:  86% 6 moths after ART start and 82% at M12, and lower among children and adolescents.</a:t>
            </a:r>
          </a:p>
          <a:p>
            <a:pPr marL="171450" indent="-171450">
              <a:buFont typeface="Arial" panose="020B0604020202020204" pitchFamily="34" charset="0"/>
              <a:buChar char="•"/>
            </a:pPr>
            <a:r>
              <a:rPr lang="en-GB" dirty="0"/>
              <a:t>There is also need to double efforts to prevent HIV Drug Resistance</a:t>
            </a:r>
            <a:r>
              <a:rPr lang="en-GB" baseline="0" dirty="0"/>
              <a:t> (</a:t>
            </a:r>
            <a:r>
              <a:rPr lang="en-GB" dirty="0"/>
              <a:t>DR).</a:t>
            </a:r>
            <a:endParaRPr lang="en-UG" dirty="0"/>
          </a:p>
        </p:txBody>
      </p:sp>
      <p:sp>
        <p:nvSpPr>
          <p:cNvPr id="4" name="Slide Number Placeholder 3">
            <a:extLst>
              <a:ext uri="{FF2B5EF4-FFF2-40B4-BE49-F238E27FC236}">
                <a16:creationId xmlns:a16="http://schemas.microsoft.com/office/drawing/2014/main" id="{D6669864-9CEC-0A62-D57F-759D647895E1}"/>
              </a:ext>
            </a:extLst>
          </p:cNvPr>
          <p:cNvSpPr>
            <a:spLocks noGrp="1"/>
          </p:cNvSpPr>
          <p:nvPr>
            <p:ph type="sldNum" sz="quarter" idx="5"/>
          </p:nvPr>
        </p:nvSpPr>
        <p:spPr/>
        <p:txBody>
          <a:bodyPr/>
          <a:lstStyle/>
          <a:p>
            <a:fld id="{EB3B4AA3-DEF1-794A-9F49-648D09631261}" type="slidenum">
              <a:rPr lang="en-UG" smtClean="0"/>
              <a:t>17</a:t>
            </a:fld>
            <a:endParaRPr lang="en-UG"/>
          </a:p>
        </p:txBody>
      </p:sp>
    </p:spTree>
    <p:extLst>
      <p:ext uri="{BB962C8B-B14F-4D97-AF65-F5344CB8AC3E}">
        <p14:creationId xmlns:p14="http://schemas.microsoft.com/office/powerpoint/2010/main" val="1799816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dirty="0"/>
              <a:t>TB HIV integration has been strengthened and the good performance observed over the last four years was maintained. </a:t>
            </a:r>
          </a:p>
          <a:p>
            <a:endParaRPr lang="en-UG" dirty="0"/>
          </a:p>
          <a:p>
            <a:r>
              <a:rPr lang="en-UG" dirty="0"/>
              <a:t>There is marked improvement in the coverage of TB preventive therapy among PLHIV and completion rates for TPT reached 97%</a:t>
            </a:r>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18</a:t>
            </a:fld>
            <a:endParaRPr lang="en-UG"/>
          </a:p>
        </p:txBody>
      </p:sp>
    </p:spTree>
    <p:extLst>
      <p:ext uri="{BB962C8B-B14F-4D97-AF65-F5344CB8AC3E}">
        <p14:creationId xmlns:p14="http://schemas.microsoft.com/office/powerpoint/2010/main" val="713569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note that</a:t>
            </a:r>
            <a:r>
              <a:rPr lang="en-UG" dirty="0"/>
              <a:t> HIV related mortality among PLHIV has declined from baseline (21,000) in 2020/21 to about 20,000 in 2023/24,</a:t>
            </a:r>
          </a:p>
          <a:p>
            <a:pPr marL="171450" indent="-171450">
              <a:buFont typeface="Arial" panose="020B0604020202020204" pitchFamily="34" charset="0"/>
              <a:buChar char="•"/>
            </a:pPr>
            <a:r>
              <a:rPr lang="en-UG" dirty="0"/>
              <a:t> There is a significant number of deaths from other causes other than AIDS, with Non communicable diseases making a major contribution as the PLHIV cohort in care gets older. </a:t>
            </a:r>
          </a:p>
          <a:p>
            <a:pPr marL="171450" indent="-171450">
              <a:buFont typeface="Arial" panose="020B0604020202020204" pitchFamily="34" charset="0"/>
              <a:buChar char="•"/>
            </a:pPr>
            <a:r>
              <a:rPr lang="en-UG" dirty="0"/>
              <a:t>Additionally, about 25% of PLHIV initiating ART have advanced HIV disease with CD4 below 200 and therefore at risk of death from opportunistic infections </a:t>
            </a:r>
          </a:p>
          <a:p>
            <a:endParaRPr lang="en-UG" dirty="0"/>
          </a:p>
          <a:p>
            <a:r>
              <a:rPr lang="en-UG" dirty="0"/>
              <a:t>To reduce mortality among PLHIV, </a:t>
            </a:r>
            <a:r>
              <a:rPr lang="en-US" dirty="0"/>
              <a:t>we</a:t>
            </a:r>
            <a:r>
              <a:rPr lang="en-US" baseline="0" dirty="0"/>
              <a:t> need to improve;</a:t>
            </a:r>
            <a:endParaRPr lang="en-UG" dirty="0"/>
          </a:p>
          <a:p>
            <a:pPr marL="171450" indent="-171450">
              <a:buFont typeface="Arial" panose="020B0604020202020204" pitchFamily="34" charset="0"/>
              <a:buChar char="•"/>
            </a:pPr>
            <a:r>
              <a:rPr lang="en-UG" dirty="0"/>
              <a:t>Early diagnosis of HIV, immediate ART, retention on tretament as well as management of other conditions such as NCDs will go a long way to reduce mortality in this population. </a:t>
            </a:r>
          </a:p>
          <a:p>
            <a:endParaRPr lang="en-UG" dirty="0"/>
          </a:p>
          <a:p>
            <a:endParaRPr lang="en-GB" dirty="0"/>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19</a:t>
            </a:fld>
            <a:endParaRPr lang="en-UG"/>
          </a:p>
        </p:txBody>
      </p:sp>
    </p:spTree>
    <p:extLst>
      <p:ext uri="{BB962C8B-B14F-4D97-AF65-F5344CB8AC3E}">
        <p14:creationId xmlns:p14="http://schemas.microsoft.com/office/powerpoint/2010/main" val="623796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20</a:t>
            </a:fld>
            <a:endParaRPr lang="en-UG"/>
          </a:p>
        </p:txBody>
      </p:sp>
    </p:spTree>
    <p:extLst>
      <p:ext uri="{BB962C8B-B14F-4D97-AF65-F5344CB8AC3E}">
        <p14:creationId xmlns:p14="http://schemas.microsoft.com/office/powerpoint/2010/main" val="28283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G" sz="1400" b="1" dirty="0"/>
              <a:t>Th</a:t>
            </a:r>
            <a:r>
              <a:rPr lang="en-US" sz="1400" b="1" dirty="0"/>
              <a:t>is</a:t>
            </a:r>
            <a:r>
              <a:rPr lang="en-UG" sz="1400" b="1" dirty="0"/>
              <a:t> presentation will highlight; </a:t>
            </a:r>
          </a:p>
          <a:p>
            <a:pPr marL="285750" indent="-285750">
              <a:lnSpc>
                <a:spcPct val="150000"/>
              </a:lnSpc>
              <a:buFont typeface="Arial" panose="020B0604020202020204" pitchFamily="34" charset="0"/>
              <a:buChar char="•"/>
            </a:pPr>
            <a:r>
              <a:rPr lang="en-UG" sz="1400" dirty="0"/>
              <a:t> The current status of the HIV epidemic; </a:t>
            </a:r>
          </a:p>
          <a:p>
            <a:pPr marL="285750" indent="-285750">
              <a:lnSpc>
                <a:spcPct val="150000"/>
              </a:lnSpc>
              <a:buFont typeface="Arial" panose="020B0604020202020204" pitchFamily="34" charset="0"/>
              <a:buChar char="•"/>
            </a:pPr>
            <a:r>
              <a:rPr lang="en-UG" sz="1400" dirty="0"/>
              <a:t>Progress on the NSP implementation by thematic area; </a:t>
            </a:r>
          </a:p>
          <a:p>
            <a:pPr marL="285750" indent="-285750">
              <a:lnSpc>
                <a:spcPct val="150000"/>
              </a:lnSpc>
              <a:buFont typeface="Arial" panose="020B0604020202020204" pitchFamily="34" charset="0"/>
              <a:buChar char="•"/>
            </a:pPr>
            <a:r>
              <a:rPr lang="en-UG" sz="1400" dirty="0"/>
              <a:t>highlights on the progress on the Presidential Fast Track Initiative, as well as </a:t>
            </a:r>
          </a:p>
          <a:p>
            <a:pPr marL="285750" indent="-285750">
              <a:lnSpc>
                <a:spcPct val="150000"/>
              </a:lnSpc>
              <a:buFont typeface="Arial" panose="020B0604020202020204" pitchFamily="34" charset="0"/>
              <a:buChar char="•"/>
            </a:pPr>
            <a:r>
              <a:rPr lang="en-UG" sz="1400" dirty="0"/>
              <a:t>key challenges to the HIV response to date. </a:t>
            </a:r>
          </a:p>
          <a:p>
            <a:endParaRPr lang="en-UG" dirty="0"/>
          </a:p>
        </p:txBody>
      </p:sp>
      <p:sp>
        <p:nvSpPr>
          <p:cNvPr id="4" name="Slide Number Placeholder 3"/>
          <p:cNvSpPr>
            <a:spLocks noGrp="1"/>
          </p:cNvSpPr>
          <p:nvPr>
            <p:ph type="sldNum" sz="quarter" idx="5"/>
          </p:nvPr>
        </p:nvSpPr>
        <p:spPr>
          <a:xfrm>
            <a:off x="3866017" y="9446079"/>
            <a:ext cx="2946400" cy="496888"/>
          </a:xfrm>
        </p:spPr>
        <p:txBody>
          <a:bodyPr/>
          <a:lstStyle/>
          <a:p>
            <a:fld id="{EB3B4AA3-DEF1-794A-9F49-648D09631261}" type="slidenum">
              <a:rPr lang="en-UG" smtClean="0"/>
              <a:t>2</a:t>
            </a:fld>
            <a:endParaRPr lang="en-UG"/>
          </a:p>
        </p:txBody>
      </p:sp>
    </p:spTree>
    <p:extLst>
      <p:ext uri="{BB962C8B-B14F-4D97-AF65-F5344CB8AC3E}">
        <p14:creationId xmlns:p14="http://schemas.microsoft.com/office/powerpoint/2010/main" val="1356958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dirty="0"/>
              <a:t>Efforts to reduce Stigma </a:t>
            </a:r>
            <a:r>
              <a:rPr lang="en-US" dirty="0"/>
              <a:t>c</a:t>
            </a:r>
            <a:r>
              <a:rPr lang="en-UG" dirty="0"/>
              <a:t>ontinue accross the various sectors including cultural, religious groups as well Parliament </a:t>
            </a:r>
          </a:p>
          <a:p>
            <a:endParaRPr lang="en-UG" dirty="0"/>
          </a:p>
          <a:p>
            <a:r>
              <a:rPr lang="en-UG" dirty="0"/>
              <a:t>A Stigma and Districrimination survey was conducted for HIV and the findings are being  used to improve interventions. Of note,  </a:t>
            </a:r>
            <a:r>
              <a:rPr lang="en-US" sz="1200" dirty="0">
                <a:ea typeface="Times New Roman" panose="02020603050405020304" pitchFamily="18" charset="0"/>
              </a:rPr>
              <a:t>stigma was 15% overall, higher among KP (16.6%) than the general population at 14%.  This is corroborated by the Integrated </a:t>
            </a:r>
            <a:r>
              <a:rPr lang="en-US" sz="1200" dirty="0" err="1">
                <a:ea typeface="Times New Roman" panose="02020603050405020304" pitchFamily="18" charset="0"/>
              </a:rPr>
              <a:t>Biobehaviuoral</a:t>
            </a:r>
            <a:r>
              <a:rPr lang="en-US" sz="1200" baseline="0" dirty="0">
                <a:ea typeface="Times New Roman" panose="02020603050405020304" pitchFamily="18" charset="0"/>
              </a:rPr>
              <a:t> Surveillance (</a:t>
            </a:r>
            <a:r>
              <a:rPr lang="en-US" sz="1200" dirty="0">
                <a:ea typeface="Times New Roman" panose="02020603050405020304" pitchFamily="18" charset="0"/>
              </a:rPr>
              <a:t>IBBS) surveillance that reported that among sex workers, 17% had experienced health care stigma in previous 6 months. </a:t>
            </a:r>
          </a:p>
          <a:p>
            <a:endParaRPr lang="en-UG" dirty="0"/>
          </a:p>
          <a:p>
            <a:r>
              <a:rPr lang="en-UG" dirty="0"/>
              <a:t>To improve information sharing, the stigma and discrimination policy was translated into sign language </a:t>
            </a:r>
          </a:p>
          <a:p>
            <a:endParaRPr lang="en-UG" dirty="0"/>
          </a:p>
          <a:p>
            <a:r>
              <a:rPr lang="en-GB" dirty="0"/>
              <a:t>T</a:t>
            </a:r>
            <a:r>
              <a:rPr lang="en-UG" dirty="0"/>
              <a:t>here are continued efforts to ensure equitable access to services including for vulnerable populations such as People with Disability, and KPs.  Cap</a:t>
            </a:r>
            <a:r>
              <a:rPr lang="en-US" dirty="0"/>
              <a:t>a</a:t>
            </a:r>
            <a:r>
              <a:rPr lang="en-UG" dirty="0"/>
              <a:t>city building for helath care workers has continued in disbaility inclusion and provision of KP friendly services</a:t>
            </a:r>
          </a:p>
        </p:txBody>
      </p:sp>
      <p:sp>
        <p:nvSpPr>
          <p:cNvPr id="4" name="Slide Number Placeholder 3"/>
          <p:cNvSpPr>
            <a:spLocks noGrp="1"/>
          </p:cNvSpPr>
          <p:nvPr>
            <p:ph type="sldNum" sz="quarter" idx="5"/>
          </p:nvPr>
        </p:nvSpPr>
        <p:spPr/>
        <p:txBody>
          <a:bodyPr/>
          <a:lstStyle/>
          <a:p>
            <a:fld id="{EB3B4AA3-DEF1-794A-9F49-648D09631261}" type="slidenum">
              <a:rPr lang="en-UG" smtClean="0"/>
              <a:t>21</a:t>
            </a:fld>
            <a:endParaRPr lang="en-UG"/>
          </a:p>
        </p:txBody>
      </p:sp>
    </p:spTree>
    <p:extLst>
      <p:ext uri="{BB962C8B-B14F-4D97-AF65-F5344CB8AC3E}">
        <p14:creationId xmlns:p14="http://schemas.microsoft.com/office/powerpoint/2010/main" val="309660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pPr>
            <a:r>
              <a:rPr lang="en-US" b="1" dirty="0">
                <a:effectLst/>
                <a:ea typeface="Times New Roman" panose="02020603050405020304" pitchFamily="18" charset="0"/>
              </a:rPr>
              <a:t>Efforts to strengthen s</a:t>
            </a:r>
            <a:r>
              <a:rPr lang="en-US" b="1" dirty="0">
                <a:ea typeface="Times New Roman" panose="02020603050405020304" pitchFamily="18" charset="0"/>
              </a:rPr>
              <a:t>ocial and economic protection to reduce vulnerability to HIV and AIDS mitigate its impact continued. </a:t>
            </a:r>
          </a:p>
          <a:p>
            <a:pPr marL="171450" indent="-171450" algn="just">
              <a:spcBef>
                <a:spcPts val="0"/>
              </a:spcBef>
              <a:buFont typeface="Arial" panose="020B0604020202020204" pitchFamily="34" charset="0"/>
              <a:buChar char="•"/>
            </a:pPr>
            <a:r>
              <a:rPr lang="en-US" dirty="0">
                <a:ea typeface="Times New Roman" panose="02020603050405020304" pitchFamily="18" charset="0"/>
              </a:rPr>
              <a:t>The </a:t>
            </a:r>
            <a:r>
              <a:rPr lang="en-US" dirty="0">
                <a:effectLst/>
                <a:ea typeface="Times New Roman" panose="02020603050405020304" pitchFamily="18" charset="0"/>
              </a:rPr>
              <a:t>MOES integrated training for teachers in Sexuality Education, Gender Based Violence, HIV, teenage pregnancy, and mental health: so far 192 DEOs &amp; 320 teachers trained</a:t>
            </a:r>
          </a:p>
          <a:p>
            <a:pPr marL="171450" indent="-171450" algn="just">
              <a:spcBef>
                <a:spcPts val="0"/>
              </a:spcBef>
              <a:buFont typeface="Arial" panose="020B0604020202020204" pitchFamily="34" charset="0"/>
              <a:buChar char="•"/>
            </a:pPr>
            <a:r>
              <a:rPr lang="en-US" b="1" dirty="0"/>
              <a:t>Through various initiatives in GOU and private sector, economic empowerment for KPs, PLHIV, Youth </a:t>
            </a:r>
            <a:r>
              <a:rPr lang="en-US" b="1" dirty="0" err="1"/>
              <a:t>etc</a:t>
            </a:r>
            <a:r>
              <a:rPr lang="en-US" b="1" dirty="0"/>
              <a:t>  was provided;  as seen on slide </a:t>
            </a:r>
          </a:p>
          <a:p>
            <a:pPr marL="628650" lvl="1" indent="-171450" algn="just">
              <a:buFont typeface="Courier New" panose="02070309020205020404" pitchFamily="49" charset="0"/>
              <a:buChar char="o"/>
            </a:pPr>
            <a:r>
              <a:rPr lang="en-US" dirty="0"/>
              <a:t>NAFOPHANU provided training in Village Saving schemes </a:t>
            </a:r>
          </a:p>
          <a:p>
            <a:pPr marL="628650" lvl="1" indent="-171450" algn="just">
              <a:buFont typeface="Courier New" panose="02070309020205020404" pitchFamily="49" charset="0"/>
              <a:buChar char="o"/>
            </a:pPr>
            <a:r>
              <a:rPr lang="en-US" dirty="0">
                <a:effectLst/>
                <a:ea typeface="Times New Roman" panose="02020603050405020304" pitchFamily="18" charset="0"/>
                <a:cs typeface="Times New Roman" panose="02020603050405020304" pitchFamily="18" charset="0"/>
              </a:rPr>
              <a:t>Reach Out Mbuya (</a:t>
            </a:r>
            <a:r>
              <a:rPr lang="en-GB" dirty="0">
                <a:effectLst/>
                <a:ea typeface="Times New Roman" panose="02020603050405020304" pitchFamily="18" charset="0"/>
                <a:cs typeface="Times New Roman" panose="02020603050405020304" pitchFamily="18" charset="0"/>
              </a:rPr>
              <a:t>ROM</a:t>
            </a:r>
            <a:r>
              <a:rPr lang="en-US" dirty="0">
                <a:effectLst/>
                <a:ea typeface="Times New Roman" panose="02020603050405020304" pitchFamily="18" charset="0"/>
                <a:cs typeface="Times New Roman" panose="02020603050405020304" pitchFamily="18" charset="0"/>
              </a:rPr>
              <a:t>)</a:t>
            </a:r>
            <a:r>
              <a:rPr lang="en-GB" dirty="0">
                <a:effectLst/>
                <a:ea typeface="Times New Roman" panose="02020603050405020304" pitchFamily="18" charset="0"/>
                <a:cs typeface="Times New Roman" panose="02020603050405020304" pitchFamily="18" charset="0"/>
              </a:rPr>
              <a:t> reached 17,174 OVC households in FY24 Q3</a:t>
            </a:r>
            <a:endParaRPr lang="en-GB" dirty="0">
              <a:ea typeface="Times New Roman" panose="02020603050405020304" pitchFamily="18" charset="0"/>
              <a:cs typeface="Times New Roman" panose="02020603050405020304" pitchFamily="18" charset="0"/>
            </a:endParaRPr>
          </a:p>
          <a:p>
            <a:pPr marL="628650" lvl="1" indent="-171450" algn="just">
              <a:buFont typeface="Courier New" panose="02070309020205020404" pitchFamily="49" charset="0"/>
              <a:buChar char="o"/>
            </a:pPr>
            <a:r>
              <a:rPr lang="en-US" dirty="0">
                <a:effectLst/>
                <a:ea typeface="Times New Roman" panose="02020603050405020304" pitchFamily="18" charset="0"/>
                <a:cs typeface="Times New Roman" panose="02020603050405020304" pitchFamily="18" charset="0"/>
              </a:rPr>
              <a:t>Youth skilling: </a:t>
            </a:r>
            <a:r>
              <a:rPr lang="en-US" dirty="0">
                <a:effectLst/>
                <a:ea typeface="Times New Roman" panose="02020603050405020304" pitchFamily="18" charset="0"/>
                <a:cs typeface="Calibri" panose="020F0502020204030204" pitchFamily="34" charset="0"/>
              </a:rPr>
              <a:t>The Presidential Initiative on Skilling the Girl, Boy Child reached 13,200 in the 22 skilling hubs in the country, each hub skilling an average of 600 youth annually.</a:t>
            </a:r>
            <a:r>
              <a:rPr lang="en-UG" dirty="0">
                <a:effectLst/>
              </a:rPr>
              <a:t> </a:t>
            </a:r>
          </a:p>
          <a:p>
            <a:pPr marL="628650" lvl="1" indent="-171450" algn="just">
              <a:buFont typeface="Courier New" panose="02070309020205020404" pitchFamily="49" charset="0"/>
              <a:buChar char="o"/>
            </a:pPr>
            <a:r>
              <a:rPr lang="en-US" dirty="0">
                <a:effectLst/>
                <a:ea typeface="Times New Roman" panose="02020603050405020304" pitchFamily="18" charset="0"/>
                <a:cs typeface="Calibri" panose="020F0502020204030204" pitchFamily="34" charset="0"/>
              </a:rPr>
              <a:t>Youth Alive Uganda (YAU) empowered 1500 youth with soft and hard skills</a:t>
            </a:r>
          </a:p>
          <a:p>
            <a:pPr marL="628650" lvl="1" indent="-171450" algn="just">
              <a:buFont typeface="Courier New" panose="02070309020205020404" pitchFamily="49" charset="0"/>
              <a:buChar char="o"/>
            </a:pPr>
            <a:r>
              <a:rPr lang="en-US" dirty="0">
                <a:ea typeface="Times New Roman" panose="02020603050405020304" pitchFamily="18" charset="0"/>
                <a:cs typeface="Calibri" panose="020F0502020204030204" pitchFamily="34" charset="0"/>
              </a:rPr>
              <a:t>HIV services were integrated in the Parish development model (PDM) </a:t>
            </a:r>
          </a:p>
          <a:p>
            <a:pPr marL="171450" indent="-171450" algn="just">
              <a:spcBef>
                <a:spcPts val="0"/>
              </a:spcBef>
              <a:buFont typeface="Arial" panose="020B0604020202020204" pitchFamily="34" charset="0"/>
              <a:buChar char="•"/>
            </a:pPr>
            <a:r>
              <a:rPr lang="en-GB" b="1" dirty="0">
                <a:effectLst/>
                <a:ea typeface="Times New Roman" panose="02020603050405020304" pitchFamily="18" charset="0"/>
                <a:cs typeface="Times New Roman" panose="02020603050405020304" pitchFamily="18" charset="0"/>
              </a:rPr>
              <a:t>Education: </a:t>
            </a:r>
            <a:r>
              <a:rPr lang="en-GB" dirty="0">
                <a:effectLst/>
                <a:ea typeface="Times New Roman" panose="02020603050405020304" pitchFamily="18" charset="0"/>
                <a:cs typeface="Times New Roman" panose="02020603050405020304" pitchFamily="18" charset="0"/>
              </a:rPr>
              <a:t>A cumulative total of </a:t>
            </a:r>
            <a:r>
              <a:rPr lang="en-US" dirty="0">
                <a:effectLst/>
                <a:ea typeface="Times New Roman" panose="02020603050405020304" pitchFamily="18" charset="0"/>
                <a:cs typeface="Times New Roman" panose="02020603050405020304" pitchFamily="18" charset="0"/>
              </a:rPr>
              <a:t>4</a:t>
            </a:r>
            <a:r>
              <a:rPr lang="en-GB" dirty="0">
                <a:effectLst/>
                <a:ea typeface="Times New Roman" panose="02020603050405020304" pitchFamily="18" charset="0"/>
                <a:cs typeface="Times New Roman" panose="02020603050405020304" pitchFamily="18" charset="0"/>
              </a:rPr>
              <a:t>0,000 most vulnerable girls who were on the verge of dropping out school have benefited from education subsidies between 2021 and 2023</a:t>
            </a:r>
            <a:endParaRPr lang="en-US" dirty="0"/>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22</a:t>
            </a:fld>
            <a:endParaRPr lang="en-UG"/>
          </a:p>
        </p:txBody>
      </p:sp>
    </p:spTree>
    <p:extLst>
      <p:ext uri="{BB962C8B-B14F-4D97-AF65-F5344CB8AC3E}">
        <p14:creationId xmlns:p14="http://schemas.microsoft.com/office/powerpoint/2010/main" val="1460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23</a:t>
            </a:fld>
            <a:endParaRPr lang="en-UG"/>
          </a:p>
        </p:txBody>
      </p:sp>
    </p:spTree>
    <p:extLst>
      <p:ext uri="{BB962C8B-B14F-4D97-AF65-F5344CB8AC3E}">
        <p14:creationId xmlns:p14="http://schemas.microsoft.com/office/powerpoint/2010/main" val="323528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24</a:t>
            </a:fld>
            <a:endParaRPr lang="en-UG"/>
          </a:p>
        </p:txBody>
      </p:sp>
    </p:spTree>
    <p:extLst>
      <p:ext uri="{BB962C8B-B14F-4D97-AF65-F5344CB8AC3E}">
        <p14:creationId xmlns:p14="http://schemas.microsoft.com/office/powerpoint/2010/main" val="149559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25</a:t>
            </a:fld>
            <a:endParaRPr lang="en-UG"/>
          </a:p>
        </p:txBody>
      </p:sp>
    </p:spTree>
    <p:extLst>
      <p:ext uri="{BB962C8B-B14F-4D97-AF65-F5344CB8AC3E}">
        <p14:creationId xmlns:p14="http://schemas.microsoft.com/office/powerpoint/2010/main" val="4154087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4174172"/>
          </a:xfrm>
        </p:spPr>
        <p:txBody>
          <a:bodyPr/>
          <a:lstStyle/>
          <a:p>
            <a:pPr marL="171450" indent="-171450">
              <a:spcBef>
                <a:spcPts val="0"/>
              </a:spcBef>
              <a:buFont typeface="Arial" panose="020B0604020202020204" pitchFamily="34" charset="0"/>
              <a:buChar char="•"/>
            </a:pPr>
            <a:r>
              <a:rPr lang="en-US" sz="1400" b="1" dirty="0">
                <a:latin typeface="Garamond" panose="02020404030301010803" pitchFamily="18" charset="0"/>
              </a:rPr>
              <a:t>Key areas of improvement included;</a:t>
            </a:r>
          </a:p>
          <a:p>
            <a:pPr marL="171450" indent="-171450">
              <a:spcBef>
                <a:spcPts val="0"/>
              </a:spcBef>
              <a:buFont typeface="Arial" panose="020B0604020202020204" pitchFamily="34" charset="0"/>
              <a:buChar char="•"/>
            </a:pPr>
            <a:r>
              <a:rPr lang="en-US" sz="1400" dirty="0">
                <a:latin typeface="Garamond" panose="02020404030301010803" pitchFamily="18" charset="0"/>
              </a:rPr>
              <a:t>An online accreditation systems for HIV services NGOs was established to ease coordination </a:t>
            </a:r>
          </a:p>
          <a:p>
            <a:pPr marL="171450" indent="-171450">
              <a:spcBef>
                <a:spcPts val="0"/>
              </a:spcBef>
              <a:buFont typeface="Arial" panose="020B0604020202020204" pitchFamily="34" charset="0"/>
              <a:buChar char="•"/>
            </a:pPr>
            <a:r>
              <a:rPr lang="en-US" sz="1400" dirty="0">
                <a:latin typeface="Garamond" panose="02020404030301010803" pitchFamily="18" charset="0"/>
              </a:rPr>
              <a:t>The MOH rolled out digital health information systems, including Electronic Medical Records (EMR) to improve efficiency in service delivery</a:t>
            </a:r>
          </a:p>
          <a:p>
            <a:pPr marL="171450" indent="-171450">
              <a:spcBef>
                <a:spcPts val="0"/>
              </a:spcBef>
              <a:buFont typeface="Arial" panose="020B0604020202020204" pitchFamily="34" charset="0"/>
              <a:buChar char="•"/>
            </a:pPr>
            <a:r>
              <a:rPr lang="en-US" sz="1400" dirty="0">
                <a:latin typeface="Garamond" panose="02020404030301010803" pitchFamily="18" charset="0"/>
              </a:rPr>
              <a:t>In the lab sector, a total of 73 laboratories were internationally accredited, an increase from 40 in the previous year. </a:t>
            </a:r>
          </a:p>
          <a:p>
            <a:pPr marL="171450" indent="-171450">
              <a:spcBef>
                <a:spcPts val="0"/>
              </a:spcBef>
              <a:buFont typeface="Arial" panose="020B0604020202020204" pitchFamily="34" charset="0"/>
              <a:buChar char="•"/>
            </a:pPr>
            <a:r>
              <a:rPr lang="en-GB" sz="1400" dirty="0">
                <a:latin typeface="Garamond" panose="02020404030301010803" pitchFamily="18" charset="0"/>
              </a:rPr>
              <a:t>The MOH o</a:t>
            </a:r>
            <a:r>
              <a:rPr lang="en-US" sz="1400" dirty="0" err="1">
                <a:latin typeface="Garamond" panose="02020404030301010803" pitchFamily="18" charset="0"/>
              </a:rPr>
              <a:t>nboarded</a:t>
            </a:r>
            <a:r>
              <a:rPr lang="en-US" sz="1400" dirty="0">
                <a:latin typeface="Garamond" panose="02020404030301010803" pitchFamily="18" charset="0"/>
              </a:rPr>
              <a:t> Community Health Extension Workers (CHEWS) to bring services closer to the community </a:t>
            </a:r>
          </a:p>
          <a:p>
            <a:pPr marL="171450" indent="-171450">
              <a:spcBef>
                <a:spcPts val="0"/>
              </a:spcBef>
              <a:buFont typeface="Arial" panose="020B0604020202020204" pitchFamily="34" charset="0"/>
              <a:buChar char="•"/>
            </a:pPr>
            <a:r>
              <a:rPr lang="en-US" sz="1400" dirty="0">
                <a:latin typeface="Garamond" panose="02020404030301010803" pitchFamily="18" charset="0"/>
              </a:rPr>
              <a:t>As part of decentralization, efforts to strengthen Regional Referral Hospitals continue to enable them support District-Led Programming </a:t>
            </a:r>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26</a:t>
            </a:fld>
            <a:endParaRPr lang="en-UG"/>
          </a:p>
        </p:txBody>
      </p:sp>
    </p:spTree>
    <p:extLst>
      <p:ext uri="{BB962C8B-B14F-4D97-AF65-F5344CB8AC3E}">
        <p14:creationId xmlns:p14="http://schemas.microsoft.com/office/powerpoint/2010/main" val="2391023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latin typeface="Garamond" panose="02020404030301010803" pitchFamily="18" charset="0"/>
              </a:rPr>
              <a:t>Over </a:t>
            </a:r>
            <a:r>
              <a:rPr lang="en-US" sz="1400" b="1" dirty="0">
                <a:latin typeface="Garamond" panose="02020404030301010803" pitchFamily="18" charset="0"/>
              </a:rPr>
              <a:t>UGX 2.5 Trillion (</a:t>
            </a:r>
            <a:r>
              <a:rPr lang="en-US" sz="1400" dirty="0">
                <a:latin typeface="Garamond" panose="02020404030301010803" pitchFamily="18" charset="0"/>
              </a:rPr>
              <a:t>$690 million USD) was mobilized through GOU &amp; development partners including PEPFAR, other bilateral and Multilateral organizations including GF, UN agencies etc. We are thankful.  </a:t>
            </a:r>
          </a:p>
          <a:p>
            <a:pPr marL="285750" indent="-285750">
              <a:buFont typeface="Arial" panose="020B0604020202020204" pitchFamily="34" charset="0"/>
              <a:buChar char="•"/>
            </a:pPr>
            <a:endParaRPr lang="en-US" sz="1400" dirty="0">
              <a:latin typeface="Garamond" panose="02020404030301010803" pitchFamily="18" charset="0"/>
            </a:endParaRPr>
          </a:p>
          <a:p>
            <a:pPr marL="285750" indent="-285750">
              <a:buFont typeface="Arial" panose="020B0604020202020204" pitchFamily="34" charset="0"/>
              <a:buChar char="•"/>
            </a:pPr>
            <a:r>
              <a:rPr lang="en-US" sz="1400" dirty="0">
                <a:latin typeface="Garamond" panose="02020404030301010803" pitchFamily="18" charset="0"/>
              </a:rPr>
              <a:t>Of the funds received, 80% was from donors, 15% from GOU. </a:t>
            </a:r>
          </a:p>
          <a:p>
            <a:pPr marL="285750" indent="-285750">
              <a:buFont typeface="Arial" panose="020B0604020202020204" pitchFamily="34" charset="0"/>
              <a:buChar char="•"/>
            </a:pPr>
            <a:endParaRPr lang="en-US" sz="1400" dirty="0">
              <a:latin typeface="Garamond" panose="02020404030301010803" pitchFamily="18" charset="0"/>
            </a:endParaRPr>
          </a:p>
          <a:p>
            <a:pPr marL="285750" indent="-285750">
              <a:buFont typeface="Arial" panose="020B0604020202020204" pitchFamily="34" charset="0"/>
              <a:buChar char="•"/>
            </a:pPr>
            <a:r>
              <a:rPr lang="en-US" sz="1400" dirty="0">
                <a:latin typeface="Garamond" panose="02020404030301010803" pitchFamily="18" charset="0"/>
              </a:rPr>
              <a:t>Of note, direct GOU contribution has increased gradually over the years from $79.5m in 2020/21 to $83.7m in 2023/24 (</a:t>
            </a:r>
            <a:r>
              <a:rPr lang="en-US" sz="1400" b="1" dirty="0">
                <a:latin typeface="Garamond" panose="02020404030301010803" pitchFamily="18" charset="0"/>
              </a:rPr>
              <a:t>UGX 310Bn) </a:t>
            </a:r>
            <a:r>
              <a:rPr lang="en-US" sz="1400" dirty="0">
                <a:latin typeface="Garamond" panose="02020404030301010803" pitchFamily="18" charset="0"/>
              </a:rPr>
              <a:t>representing 13% of the total funds mobilized. </a:t>
            </a:r>
          </a:p>
          <a:p>
            <a:pPr marL="285750" indent="-285750">
              <a:buFont typeface="Arial" panose="020B0604020202020204" pitchFamily="34" charset="0"/>
              <a:buChar char="•"/>
            </a:pPr>
            <a:endParaRPr lang="en-US" sz="1400" dirty="0">
              <a:latin typeface="Garamond" panose="02020404030301010803" pitchFamily="18" charset="0"/>
            </a:endParaRPr>
          </a:p>
          <a:p>
            <a:pPr marL="285750" indent="-285750">
              <a:buFont typeface="Arial" panose="020B0604020202020204" pitchFamily="34" charset="0"/>
              <a:buChar char="•"/>
            </a:pPr>
            <a:r>
              <a:rPr lang="en-US" sz="1400" dirty="0">
                <a:latin typeface="Garamond" panose="02020404030301010803" pitchFamily="18" charset="0"/>
              </a:rPr>
              <a:t>Through ‘Mainstreaming’, an additional about 61.9 billion  UGX was made available to support HIV activities in the GOU sectors - MDAs and LGs.</a:t>
            </a:r>
          </a:p>
          <a:p>
            <a:pPr marL="285750" indent="-285750">
              <a:buFont typeface="Arial" panose="020B0604020202020204" pitchFamily="34" charset="0"/>
              <a:buChar char="•"/>
            </a:pPr>
            <a:endParaRPr lang="en-US" sz="1400" dirty="0">
              <a:latin typeface="Garamond" panose="02020404030301010803" pitchFamily="18" charset="0"/>
            </a:endParaRPr>
          </a:p>
          <a:p>
            <a:pPr marL="285750" indent="-285750">
              <a:buFont typeface="Arial" panose="020B0604020202020204" pitchFamily="34" charset="0"/>
              <a:buChar char="•"/>
            </a:pPr>
            <a:r>
              <a:rPr lang="en-US" sz="1400" dirty="0">
                <a:latin typeface="Garamond" panose="02020404030301010803" pitchFamily="18" charset="0"/>
              </a:rPr>
              <a:t>However,  there are still gaps in funding especially for HIV</a:t>
            </a:r>
            <a:r>
              <a:rPr lang="en-US" sz="1400" baseline="0" dirty="0">
                <a:latin typeface="Garamond" panose="02020404030301010803" pitchFamily="18" charset="0"/>
              </a:rPr>
              <a:t> prevention interventions</a:t>
            </a:r>
            <a:r>
              <a:rPr lang="en-US" sz="1400" dirty="0">
                <a:latin typeface="Garamond" panose="02020404030301010803" pitchFamily="18" charset="0"/>
              </a:rPr>
              <a:t>, and tracking utilization of available resources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aramond" panose="02020404030301010803" pitchFamily="18" charset="0"/>
              </a:rPr>
              <a:t>The country’s ongoing efforts to develop the National HIV and AIDS Sustainability Framework is identifying pathways to change the</a:t>
            </a:r>
            <a:r>
              <a:rPr lang="en-US" sz="1200" baseline="0" dirty="0">
                <a:latin typeface="Garamond" panose="02020404030301010803" pitchFamily="18" charset="0"/>
              </a:rPr>
              <a:t> HIV Programming models to make it less costly</a:t>
            </a:r>
            <a:endParaRPr lang="en-UG" sz="1200" dirty="0">
              <a:latin typeface="Garamond" panose="02020404030301010803" pitchFamily="18" charset="0"/>
            </a:endParaRPr>
          </a:p>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27</a:t>
            </a:fld>
            <a:endParaRPr lang="en-UG"/>
          </a:p>
        </p:txBody>
      </p:sp>
    </p:spTree>
    <p:extLst>
      <p:ext uri="{BB962C8B-B14F-4D97-AF65-F5344CB8AC3E}">
        <p14:creationId xmlns:p14="http://schemas.microsoft.com/office/powerpoint/2010/main" val="3837436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G" sz="1400" dirty="0">
                <a:latin typeface="Garamond" panose="02020404030301010803" pitchFamily="18" charset="0"/>
              </a:rPr>
              <a:t>As part of resource tracking, a </a:t>
            </a:r>
            <a:r>
              <a:rPr lang="en-US" sz="1400" dirty="0">
                <a:latin typeface="Garamond" panose="02020404030301010803" pitchFamily="18" charset="0"/>
              </a:rPr>
              <a:t>National AIDS Spending Assessment was conducted covering the period 2019/20 and 2020/21. Of note, </a:t>
            </a:r>
          </a:p>
          <a:p>
            <a:pPr marL="171450" indent="-171450">
              <a:lnSpc>
                <a:spcPct val="150000"/>
              </a:lnSpc>
              <a:buFont typeface="Arial" panose="020B0604020202020204" pitchFamily="34" charset="0"/>
              <a:buChar char="•"/>
            </a:pPr>
            <a:r>
              <a:rPr lang="en-US" sz="1400" dirty="0">
                <a:latin typeface="Garamond" panose="02020404030301010803" pitchFamily="18" charset="0"/>
              </a:rPr>
              <a:t>About 80% of the  resources allocated to support the response were from donors.</a:t>
            </a:r>
          </a:p>
          <a:p>
            <a:pPr marL="171450" indent="-171450">
              <a:lnSpc>
                <a:spcPct val="150000"/>
              </a:lnSpc>
              <a:buFont typeface="Arial" panose="020B0604020202020204" pitchFamily="34" charset="0"/>
              <a:buChar char="•"/>
            </a:pPr>
            <a:r>
              <a:rPr lang="en-US" sz="1400" dirty="0">
                <a:latin typeface="Garamond" panose="02020404030301010803" pitchFamily="18" charset="0"/>
              </a:rPr>
              <a:t>The bulk of funds went towards HIV care and treatment –( 60%) while almost half of the funds (45%) was spent on procurement of commodities  (HIV test kits, laboratory reagents, and ARVs). This has implications for sustainability.  </a:t>
            </a:r>
          </a:p>
          <a:p>
            <a:pPr>
              <a:lnSpc>
                <a:spcPct val="150000"/>
              </a:lnSpc>
            </a:pPr>
            <a:endParaRPr lang="en-US" sz="1400" dirty="0">
              <a:latin typeface="Garamond" panose="02020404030301010803" pitchFamily="18" charset="0"/>
            </a:endParaRPr>
          </a:p>
          <a:p>
            <a:pPr>
              <a:lnSpc>
                <a:spcPct val="150000"/>
              </a:lnSpc>
            </a:pPr>
            <a:r>
              <a:rPr lang="en-US" sz="1400" dirty="0">
                <a:latin typeface="Garamond" panose="02020404030301010803" pitchFamily="18" charset="0"/>
              </a:rPr>
              <a:t>In addition, there are efforts to integrate expenditure tracking by NASA and NHA,</a:t>
            </a:r>
            <a:r>
              <a:rPr lang="en-US" sz="1400" baseline="0" dirty="0">
                <a:latin typeface="Garamond" panose="02020404030301010803" pitchFamily="18" charset="0"/>
              </a:rPr>
              <a:t> which will enable us  undertake these 2 exercises more frequently and ensure </a:t>
            </a:r>
            <a:r>
              <a:rPr lang="en-US" sz="1400" dirty="0">
                <a:latin typeface="Garamond" panose="02020404030301010803" pitchFamily="18" charset="0"/>
              </a:rPr>
              <a:t>data is available in real time. </a:t>
            </a:r>
          </a:p>
        </p:txBody>
      </p:sp>
      <p:sp>
        <p:nvSpPr>
          <p:cNvPr id="4" name="Slide Number Placeholder 3"/>
          <p:cNvSpPr>
            <a:spLocks noGrp="1"/>
          </p:cNvSpPr>
          <p:nvPr>
            <p:ph type="sldNum" sz="quarter" idx="5"/>
          </p:nvPr>
        </p:nvSpPr>
        <p:spPr/>
        <p:txBody>
          <a:bodyPr/>
          <a:lstStyle/>
          <a:p>
            <a:fld id="{EB3B4AA3-DEF1-794A-9F49-648D09631261}" type="slidenum">
              <a:rPr lang="en-UG" smtClean="0"/>
              <a:t>28</a:t>
            </a:fld>
            <a:endParaRPr lang="en-UG"/>
          </a:p>
        </p:txBody>
      </p:sp>
    </p:spTree>
    <p:extLst>
      <p:ext uri="{BB962C8B-B14F-4D97-AF65-F5344CB8AC3E}">
        <p14:creationId xmlns:p14="http://schemas.microsoft.com/office/powerpoint/2010/main" val="340956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UG" dirty="0"/>
              <a:t>he slide summarizes achievements along the pillars of the Presidental Fast Track Initiative</a:t>
            </a:r>
            <a:r>
              <a:rPr lang="en-US" dirty="0"/>
              <a:t>-</a:t>
            </a:r>
            <a:r>
              <a:rPr lang="en-US" baseline="0" dirty="0"/>
              <a:t> already presented in previous sections </a:t>
            </a:r>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29</a:t>
            </a:fld>
            <a:endParaRPr lang="en-UG"/>
          </a:p>
        </p:txBody>
      </p:sp>
    </p:spTree>
    <p:extLst>
      <p:ext uri="{BB962C8B-B14F-4D97-AF65-F5344CB8AC3E}">
        <p14:creationId xmlns:p14="http://schemas.microsoft.com/office/powerpoint/2010/main" val="3384864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G" sz="1400" b="1" dirty="0">
                <a:latin typeface="Garamond" panose="02020404030301010803" pitchFamily="18" charset="0"/>
              </a:rPr>
              <a:t>Several key challenges need to be addressed if we are to realise the NSP targets</a:t>
            </a:r>
            <a:r>
              <a:rPr lang="en-US" sz="1400" b="1" dirty="0">
                <a:latin typeface="Garamond" panose="02020404030301010803" pitchFamily="18" charset="0"/>
              </a:rPr>
              <a:t>,</a:t>
            </a:r>
            <a:r>
              <a:rPr lang="en-US" sz="1400" b="1" baseline="0" dirty="0">
                <a:latin typeface="Garamond" panose="02020404030301010803" pitchFamily="18" charset="0"/>
              </a:rPr>
              <a:t> and ultimately the goal of Ending AIDS as a Public Health Threat by 2030</a:t>
            </a:r>
            <a:r>
              <a:rPr lang="en-UG" sz="1400" b="1" dirty="0">
                <a:latin typeface="Garamond" panose="02020404030301010803" pitchFamily="18" charset="0"/>
              </a:rPr>
              <a:t>: </a:t>
            </a:r>
          </a:p>
          <a:p>
            <a:pPr marL="285750" indent="-285750">
              <a:buFont typeface="Wingdings" pitchFamily="2" charset="2"/>
              <a:buChar char="§"/>
            </a:pPr>
            <a:r>
              <a:rPr lang="en-UG" sz="1400" dirty="0">
                <a:latin typeface="Garamond" panose="02020404030301010803" pitchFamily="18" charset="0"/>
              </a:rPr>
              <a:t>Childen, adolescents  and young people continue to lag behind in our HIV response and need special focus  -- not forgeting 70% of the population is under 30 years-  according to the 2024 census </a:t>
            </a:r>
          </a:p>
          <a:p>
            <a:pPr marL="285750" indent="-285750">
              <a:buFont typeface="Wingdings" pitchFamily="2" charset="2"/>
              <a:buChar char="§"/>
            </a:pPr>
            <a:r>
              <a:rPr lang="en-UG" sz="1400" dirty="0">
                <a:latin typeface="Garamond" panose="02020404030301010803" pitchFamily="18" charset="0"/>
              </a:rPr>
              <a:t>Structural barriers such as stigma, gender –based violence, and human rights violations  have persisted despite ongoing efforts </a:t>
            </a:r>
          </a:p>
          <a:p>
            <a:pPr marL="285750" indent="-285750">
              <a:buFont typeface="Wingdings" pitchFamily="2" charset="2"/>
              <a:buChar char="§"/>
            </a:pPr>
            <a:r>
              <a:rPr lang="en-UG" sz="1400" dirty="0">
                <a:latin typeface="Garamond" panose="02020404030301010803" pitchFamily="18" charset="0"/>
              </a:rPr>
              <a:t>Coordination of the response though much improved at national level, still has gaps at subnational level </a:t>
            </a:r>
          </a:p>
          <a:p>
            <a:pPr marL="285750" indent="-285750">
              <a:buFont typeface="Wingdings" pitchFamily="2" charset="2"/>
              <a:buChar char="§"/>
            </a:pPr>
            <a:r>
              <a:rPr lang="en-UG" sz="1400" dirty="0">
                <a:latin typeface="Garamond" panose="02020404030301010803" pitchFamily="18" charset="0"/>
              </a:rPr>
              <a:t>To improve outcomes and reduce mortality among PLHIV,  we need to detect infected persons early, initiate them on ART, support them to stay on treatment, and strengthen health service integration </a:t>
            </a:r>
          </a:p>
          <a:p>
            <a:pPr marL="285750" indent="-285750">
              <a:buFont typeface="Wingdings" pitchFamily="2" charset="2"/>
              <a:buChar char="§"/>
            </a:pPr>
            <a:r>
              <a:rPr lang="en-UG" sz="1400" dirty="0">
                <a:latin typeface="Garamond" panose="02020404030301010803" pitchFamily="18" charset="0"/>
              </a:rPr>
              <a:t>The reliance on external funding for ou</a:t>
            </a:r>
            <a:r>
              <a:rPr lang="en-US" sz="1400" dirty="0">
                <a:latin typeface="Garamond" panose="02020404030301010803" pitchFamily="18" charset="0"/>
              </a:rPr>
              <a:t>r</a:t>
            </a:r>
            <a:r>
              <a:rPr lang="en-UG" sz="1400" dirty="0">
                <a:latin typeface="Garamond" panose="02020404030301010803" pitchFamily="18" charset="0"/>
              </a:rPr>
              <a:t> response needs to be addressed</a:t>
            </a:r>
            <a:r>
              <a:rPr lang="en-US" sz="1400" dirty="0">
                <a:latin typeface="Garamond" panose="02020404030301010803" pitchFamily="18" charset="0"/>
              </a:rPr>
              <a:t>.</a:t>
            </a:r>
            <a:r>
              <a:rPr lang="en-US" sz="1400" baseline="0" dirty="0">
                <a:latin typeface="Garamond" panose="02020404030301010803" pitchFamily="18" charset="0"/>
              </a:rPr>
              <a:t> </a:t>
            </a:r>
            <a:r>
              <a:rPr lang="en-US" sz="1400" baseline="0">
                <a:latin typeface="Garamond" panose="02020404030301010803" pitchFamily="18" charset="0"/>
              </a:rPr>
              <a:t>I therefore call </a:t>
            </a:r>
            <a:r>
              <a:rPr lang="en-US" sz="1400" baseline="0" dirty="0">
                <a:latin typeface="Garamond" panose="02020404030301010803" pitchFamily="18" charset="0"/>
              </a:rPr>
              <a:t>upon all stakeholders to join hands as we develop the HIV Sustainability Roadmap</a:t>
            </a:r>
            <a:endParaRPr lang="en-UG" sz="1400" dirty="0">
              <a:latin typeface="Garamond" panose="02020404030301010803" pitchFamily="18" charset="0"/>
            </a:endParaRPr>
          </a:p>
          <a:p>
            <a:endParaRPr lang="en-UG" sz="1400" dirty="0">
              <a:latin typeface="Garamond" panose="02020404030301010803" pitchFamily="18" charset="0"/>
            </a:endParaRPr>
          </a:p>
        </p:txBody>
      </p:sp>
      <p:sp>
        <p:nvSpPr>
          <p:cNvPr id="4" name="Slide Number Placeholder 3"/>
          <p:cNvSpPr>
            <a:spLocks noGrp="1"/>
          </p:cNvSpPr>
          <p:nvPr>
            <p:ph type="sldNum" sz="quarter" idx="5"/>
          </p:nvPr>
        </p:nvSpPr>
        <p:spPr/>
        <p:txBody>
          <a:bodyPr/>
          <a:lstStyle/>
          <a:p>
            <a:fld id="{EB3B4AA3-DEF1-794A-9F49-648D09631261}" type="slidenum">
              <a:rPr lang="en-UG" smtClean="0"/>
              <a:t>30</a:t>
            </a:fld>
            <a:endParaRPr lang="en-UG"/>
          </a:p>
        </p:txBody>
      </p:sp>
    </p:spTree>
    <p:extLst>
      <p:ext uri="{BB962C8B-B14F-4D97-AF65-F5344CB8AC3E}">
        <p14:creationId xmlns:p14="http://schemas.microsoft.com/office/powerpoint/2010/main" val="30102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B4AA3-DEF1-794A-9F49-648D09631261}" type="slidenum">
              <a:rPr lang="en-UG" smtClean="0"/>
              <a:t>3</a:t>
            </a:fld>
            <a:endParaRPr lang="en-UG"/>
          </a:p>
        </p:txBody>
      </p:sp>
    </p:spTree>
    <p:extLst>
      <p:ext uri="{BB962C8B-B14F-4D97-AF65-F5344CB8AC3E}">
        <p14:creationId xmlns:p14="http://schemas.microsoft.com/office/powerpoint/2010/main" val="262107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EB3B4AA3-DEF1-794A-9F49-648D09631261}" type="slidenum">
              <a:rPr lang="en-UG" smtClean="0"/>
              <a:t>31</a:t>
            </a:fld>
            <a:endParaRPr lang="en-UG"/>
          </a:p>
        </p:txBody>
      </p:sp>
    </p:spTree>
    <p:extLst>
      <p:ext uri="{BB962C8B-B14F-4D97-AF65-F5344CB8AC3E}">
        <p14:creationId xmlns:p14="http://schemas.microsoft.com/office/powerpoint/2010/main" val="185773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G" sz="1400" b="1" dirty="0"/>
              <a:t>Looking at key HIV indicators, </a:t>
            </a:r>
          </a:p>
          <a:p>
            <a:pPr marL="285750" indent="-285750">
              <a:lnSpc>
                <a:spcPct val="150000"/>
              </a:lnSpc>
              <a:buFont typeface="Arial" panose="020B0604020202020204" pitchFamily="34" charset="0"/>
              <a:buChar char="•"/>
            </a:pPr>
            <a:r>
              <a:rPr lang="en-UG" sz="1400" dirty="0"/>
              <a:t>HIV prevalence is declining, though still higher among w</a:t>
            </a:r>
            <a:r>
              <a:rPr lang="en-US" sz="1400" dirty="0"/>
              <a:t>o</a:t>
            </a:r>
            <a:r>
              <a:rPr lang="en-UG" sz="1400" dirty="0"/>
              <a:t>men 6.</a:t>
            </a:r>
            <a:r>
              <a:rPr lang="en-US" sz="1400" dirty="0"/>
              <a:t>5</a:t>
            </a:r>
            <a:r>
              <a:rPr lang="en-UG" sz="1400" dirty="0"/>
              <a:t>% compared to men 3.6% </a:t>
            </a:r>
            <a:endParaRPr lang="en-US" sz="1400" dirty="0"/>
          </a:p>
          <a:p>
            <a:pPr marL="285750" indent="-285750">
              <a:lnSpc>
                <a:spcPct val="150000"/>
              </a:lnSpc>
              <a:buFont typeface="Arial" panose="020B0604020202020204" pitchFamily="34" charset="0"/>
              <a:buChar char="•"/>
            </a:pPr>
            <a:r>
              <a:rPr lang="en-US" sz="1400" dirty="0"/>
              <a:t>New HIV infections declining but not fast enough especially</a:t>
            </a:r>
            <a:r>
              <a:rPr lang="en-US" sz="1400" baseline="0" dirty="0"/>
              <a:t> among AGYW, who make over 30% of all new HIV infections </a:t>
            </a:r>
            <a:endParaRPr lang="en-UG" sz="1400" dirty="0"/>
          </a:p>
          <a:p>
            <a:pPr marL="285750" indent="-285750">
              <a:lnSpc>
                <a:spcPct val="150000"/>
              </a:lnSpc>
              <a:buFont typeface="Arial" panose="020B0604020202020204" pitchFamily="34" charset="0"/>
              <a:buChar char="•"/>
            </a:pPr>
            <a:r>
              <a:rPr lang="en-UG" sz="1400" dirty="0"/>
              <a:t>However, more efforts are needed to reduce deaths among PLHIV as well as vertical HIV  transmission from mother to child, if we are to meet the 2025 NSP targets. </a:t>
            </a:r>
          </a:p>
        </p:txBody>
      </p:sp>
      <p:sp>
        <p:nvSpPr>
          <p:cNvPr id="4" name="Slide Number Placeholder 3"/>
          <p:cNvSpPr>
            <a:spLocks noGrp="1"/>
          </p:cNvSpPr>
          <p:nvPr>
            <p:ph type="sldNum" sz="quarter" idx="5"/>
          </p:nvPr>
        </p:nvSpPr>
        <p:spPr/>
        <p:txBody>
          <a:bodyPr/>
          <a:lstStyle/>
          <a:p>
            <a:fld id="{EB3B4AA3-DEF1-794A-9F49-648D09631261}" type="slidenum">
              <a:rPr lang="en-UG" smtClean="0"/>
              <a:t>5</a:t>
            </a:fld>
            <a:endParaRPr lang="en-UG"/>
          </a:p>
        </p:txBody>
      </p:sp>
    </p:spTree>
    <p:extLst>
      <p:ext uri="{BB962C8B-B14F-4D97-AF65-F5344CB8AC3E}">
        <p14:creationId xmlns:p14="http://schemas.microsoft.com/office/powerpoint/2010/main" val="308357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41425"/>
            <a:ext cx="5953125" cy="3349625"/>
          </a:xfrm>
        </p:spPr>
      </p:sp>
      <p:sp>
        <p:nvSpPr>
          <p:cNvPr id="3" name="Notes Placeholder 2"/>
          <p:cNvSpPr>
            <a:spLocks noGrp="1"/>
          </p:cNvSpPr>
          <p:nvPr>
            <p:ph type="body" idx="1"/>
          </p:nvPr>
        </p:nvSpPr>
        <p:spPr/>
        <p:txBody>
          <a:bodyPr/>
          <a:lstStyle/>
          <a:p>
            <a:r>
              <a:rPr lang="en-UG" sz="1400" dirty="0"/>
              <a:t>Overall, 92% of the estimated number of People Living with HIV </a:t>
            </a:r>
            <a:r>
              <a:rPr lang="en-US" sz="1400" baseline="0" dirty="0"/>
              <a:t> </a:t>
            </a:r>
            <a:r>
              <a:rPr lang="en-UG" sz="1400" dirty="0"/>
              <a:t>(PLHIV) have been identified</a:t>
            </a:r>
            <a:r>
              <a:rPr lang="en-US" sz="1400" dirty="0"/>
              <a:t>, just 3% short of 2025 target of 95%</a:t>
            </a:r>
            <a:endParaRPr lang="en-UG" sz="1400" dirty="0"/>
          </a:p>
          <a:p>
            <a:endParaRPr lang="en-UG" sz="1400" dirty="0"/>
          </a:p>
          <a:p>
            <a:r>
              <a:rPr lang="en-UG" sz="1400" dirty="0"/>
              <a:t>Of these, 90% are receiving  HIV treatment, and among those on treatment / antiretroviral therapy,   94% are virally suppressed. </a:t>
            </a:r>
          </a:p>
          <a:p>
            <a:endParaRPr lang="en-UG" sz="1400" dirty="0"/>
          </a:p>
          <a:p>
            <a:r>
              <a:rPr lang="en-UG" sz="1400" dirty="0"/>
              <a:t>However, children and adolescents continue to lag behind, as the country is still having difficulty finding infected children (at 83%) and ensuring they are virally suppressed (only 82% are suppressed). </a:t>
            </a:r>
          </a:p>
        </p:txBody>
      </p:sp>
      <p:sp>
        <p:nvSpPr>
          <p:cNvPr id="4" name="Slide Number Placeholder 3"/>
          <p:cNvSpPr>
            <a:spLocks noGrp="1"/>
          </p:cNvSpPr>
          <p:nvPr>
            <p:ph type="sldNum" sz="quarter" idx="5"/>
          </p:nvPr>
        </p:nvSpPr>
        <p:spPr/>
        <p:txBody>
          <a:bodyPr/>
          <a:lstStyle/>
          <a:p>
            <a:fld id="{EB3B4AA3-DEF1-794A-9F49-648D09631261}" type="slidenum">
              <a:rPr lang="en-UG" smtClean="0"/>
              <a:t>6</a:t>
            </a:fld>
            <a:endParaRPr lang="en-UG"/>
          </a:p>
        </p:txBody>
      </p:sp>
    </p:spTree>
    <p:extLst>
      <p:ext uri="{BB962C8B-B14F-4D97-AF65-F5344CB8AC3E}">
        <p14:creationId xmlns:p14="http://schemas.microsoft.com/office/powerpoint/2010/main" val="102983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a:p>
        </p:txBody>
      </p:sp>
      <p:sp>
        <p:nvSpPr>
          <p:cNvPr id="4" name="Slide Number Placeholder 3"/>
          <p:cNvSpPr>
            <a:spLocks noGrp="1"/>
          </p:cNvSpPr>
          <p:nvPr>
            <p:ph type="sldNum" sz="quarter" idx="5"/>
          </p:nvPr>
        </p:nvSpPr>
        <p:spPr/>
        <p:txBody>
          <a:bodyPr/>
          <a:lstStyle/>
          <a:p>
            <a:fld id="{EB3B4AA3-DEF1-794A-9F49-648D09631261}" type="slidenum">
              <a:rPr lang="en-UG" smtClean="0"/>
              <a:t>7</a:t>
            </a:fld>
            <a:endParaRPr lang="en-UG"/>
          </a:p>
        </p:txBody>
      </p:sp>
    </p:spTree>
    <p:extLst>
      <p:ext uri="{BB962C8B-B14F-4D97-AF65-F5344CB8AC3E}">
        <p14:creationId xmlns:p14="http://schemas.microsoft.com/office/powerpoint/2010/main" val="286420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In the 4</a:t>
            </a:r>
            <a:r>
              <a:rPr lang="en-US" sz="1400" b="1" baseline="30000" dirty="0"/>
              <a:t> years</a:t>
            </a:r>
            <a:r>
              <a:rPr lang="en-US" sz="1400" b="1" baseline="0" dirty="0"/>
              <a:t> of implementing the NSP, </a:t>
            </a:r>
          </a:p>
          <a:p>
            <a:r>
              <a:rPr lang="en-US" sz="1400" dirty="0"/>
              <a:t>New HIV infections have </a:t>
            </a:r>
            <a:r>
              <a:rPr lang="en-US" sz="1400" baseline="0" dirty="0"/>
              <a:t>been on the decline, which can largely be attributed to implementation of the c</a:t>
            </a:r>
            <a:r>
              <a:rPr lang="en-UG" sz="1400" dirty="0"/>
              <a:t>ombination Prevention for HIV targeting Key and priority populations, as well as the general population.  </a:t>
            </a:r>
          </a:p>
          <a:p>
            <a:pPr marL="285750" indent="-285750">
              <a:buFont typeface="Arial" panose="020B0604020202020204" pitchFamily="34" charset="0"/>
              <a:buChar char="•"/>
            </a:pPr>
            <a:r>
              <a:rPr lang="en-GB" sz="1400" dirty="0"/>
              <a:t>For KPs, A new Medically Assisted Therapy (MAT) centre opened at Mbale RRH to support People who inject Drugs PWID</a:t>
            </a:r>
          </a:p>
          <a:p>
            <a:pPr marL="285750" indent="-285750">
              <a:buFont typeface="Arial" panose="020B0604020202020204" pitchFamily="34" charset="0"/>
              <a:buChar char="•"/>
            </a:pPr>
            <a:r>
              <a:rPr lang="en-GB" sz="1400" dirty="0"/>
              <a:t>A service package targeting Adolescent Boys and Young Men (ABYM) was developed. Over ¾ of SMCs performed were among ABYM</a:t>
            </a:r>
          </a:p>
          <a:p>
            <a:pPr marL="285750" indent="-285750">
              <a:buFont typeface="Arial" panose="020B0604020202020204" pitchFamily="34" charset="0"/>
              <a:buChar char="•"/>
            </a:pPr>
            <a:r>
              <a:rPr lang="en-GB" sz="1400" dirty="0"/>
              <a:t>The country implemented the 3rd phase of the last mile condom distribution, to reach hot spots in the community and increase condom access </a:t>
            </a:r>
          </a:p>
          <a:p>
            <a:pPr marL="285750" indent="-285750">
              <a:buFont typeface="Arial" panose="020B0604020202020204" pitchFamily="34" charset="0"/>
              <a:buChar char="•"/>
            </a:pPr>
            <a:r>
              <a:rPr lang="en-GB" sz="1400" dirty="0"/>
              <a:t>In PMTCT, over 95% of HIV infected mothers received ART. </a:t>
            </a:r>
          </a:p>
          <a:p>
            <a:pPr marL="285750" indent="-285750">
              <a:buFont typeface="Arial" panose="020B0604020202020204" pitchFamily="34" charset="0"/>
              <a:buChar char="•"/>
            </a:pPr>
            <a:r>
              <a:rPr lang="en-GB" sz="1400" dirty="0"/>
              <a:t>Over 8 million were tested for HIV and over 95% of the 144,000 found infected were linked to ART </a:t>
            </a:r>
          </a:p>
          <a:p>
            <a:r>
              <a:rPr lang="en-UG" sz="1400" dirty="0"/>
              <a:t> </a:t>
            </a:r>
          </a:p>
        </p:txBody>
      </p:sp>
      <p:sp>
        <p:nvSpPr>
          <p:cNvPr id="4" name="Slide Number Placeholder 3"/>
          <p:cNvSpPr>
            <a:spLocks noGrp="1"/>
          </p:cNvSpPr>
          <p:nvPr>
            <p:ph type="sldNum" sz="quarter" idx="5"/>
          </p:nvPr>
        </p:nvSpPr>
        <p:spPr/>
        <p:txBody>
          <a:bodyPr/>
          <a:lstStyle/>
          <a:p>
            <a:fld id="{EB3B4AA3-DEF1-794A-9F49-648D09631261}" type="slidenum">
              <a:rPr lang="en-UG" smtClean="0"/>
              <a:t>8</a:t>
            </a:fld>
            <a:endParaRPr lang="en-UG"/>
          </a:p>
        </p:txBody>
      </p:sp>
    </p:spTree>
    <p:extLst>
      <p:ext uri="{BB962C8B-B14F-4D97-AF65-F5344CB8AC3E}">
        <p14:creationId xmlns:p14="http://schemas.microsoft.com/office/powerpoint/2010/main" val="97058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3E4CC-94F3-324B-BC20-54EF2E230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5B0B2-A298-E511-7834-CC3A4F625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D22CB-6B8B-A17B-42FE-8449D75B2121}"/>
              </a:ext>
            </a:extLst>
          </p:cNvPr>
          <p:cNvSpPr>
            <a:spLocks noGrp="1"/>
          </p:cNvSpPr>
          <p:nvPr>
            <p:ph type="body" idx="1"/>
          </p:nvPr>
        </p:nvSpPr>
        <p:spPr/>
        <p:txBody>
          <a:bodyPr/>
          <a:lstStyle/>
          <a:p>
            <a:r>
              <a:rPr lang="en-UG" sz="1400" dirty="0"/>
              <a:t>AGYW are one of the prioty populations for HIV prevention, with activities supported across various sectors including health, education, and gender. </a:t>
            </a:r>
          </a:p>
          <a:p>
            <a:endParaRPr lang="en-UG" sz="1400" dirty="0"/>
          </a:p>
          <a:p>
            <a:r>
              <a:rPr lang="en-UG" sz="1400" dirty="0"/>
              <a:t>In the year under review,</a:t>
            </a:r>
            <a:r>
              <a:rPr lang="en-US" sz="1400" dirty="0"/>
              <a:t> over 543,000 girls and women were reached with AGYWs services</a:t>
            </a:r>
            <a:endParaRPr lang="en-UG" sz="1400" dirty="0"/>
          </a:p>
          <a:p>
            <a:pPr marL="171450" indent="-171450">
              <a:buFont typeface="Arial" panose="020B0604020202020204" pitchFamily="34" charset="0"/>
              <a:buChar char="•"/>
            </a:pPr>
            <a:r>
              <a:rPr lang="en-GB" sz="1400" dirty="0"/>
              <a:t>There was a review of the AGYW HIV program response which guided revision of the minimum service package </a:t>
            </a:r>
          </a:p>
          <a:p>
            <a:pPr marL="171450" indent="-171450">
              <a:buFont typeface="Arial" panose="020B0604020202020204" pitchFamily="34" charset="0"/>
              <a:buChar char="•"/>
            </a:pPr>
            <a:r>
              <a:rPr lang="en-GB" sz="1400" dirty="0"/>
              <a:t>Additionally, we undertook a population size estimation for AGYW that improved our understanding of who needs the service</a:t>
            </a:r>
            <a:r>
              <a:rPr lang="en-GB" sz="1400" baseline="0" dirty="0"/>
              <a:t> </a:t>
            </a:r>
            <a:r>
              <a:rPr lang="en-GB" sz="1400" dirty="0"/>
              <a:t>and where they are</a:t>
            </a:r>
          </a:p>
          <a:p>
            <a:pPr marL="171450" indent="-171450">
              <a:buFont typeface="Arial" panose="020B0604020202020204" pitchFamily="34" charset="0"/>
              <a:buChar char="•"/>
            </a:pPr>
            <a:r>
              <a:rPr lang="en-GB" sz="1400" dirty="0">
                <a:ea typeface="Times New Roman" panose="02020603050405020304" pitchFamily="18" charset="0"/>
                <a:cs typeface="Calibri" panose="020F0502020204030204" pitchFamily="34" charset="0"/>
              </a:rPr>
              <a:t>Integrated health and HIV in the school curriculum &amp; established school health clubs in majority of schools </a:t>
            </a:r>
            <a:endParaRPr lang="en-GB" sz="1400" dirty="0"/>
          </a:p>
          <a:p>
            <a:endParaRPr lang="en-GB" sz="1400" dirty="0"/>
          </a:p>
          <a:p>
            <a:endParaRPr lang="en-UG" dirty="0"/>
          </a:p>
        </p:txBody>
      </p:sp>
      <p:sp>
        <p:nvSpPr>
          <p:cNvPr id="4" name="Slide Number Placeholder 3">
            <a:extLst>
              <a:ext uri="{FF2B5EF4-FFF2-40B4-BE49-F238E27FC236}">
                <a16:creationId xmlns:a16="http://schemas.microsoft.com/office/drawing/2014/main" id="{FA43D7DC-9908-6B62-5292-70D0D0D1E19D}"/>
              </a:ext>
            </a:extLst>
          </p:cNvPr>
          <p:cNvSpPr>
            <a:spLocks noGrp="1"/>
          </p:cNvSpPr>
          <p:nvPr>
            <p:ph type="sldNum" sz="quarter" idx="5"/>
          </p:nvPr>
        </p:nvSpPr>
        <p:spPr/>
        <p:txBody>
          <a:bodyPr/>
          <a:lstStyle/>
          <a:p>
            <a:fld id="{EB3B4AA3-DEF1-794A-9F49-648D09631261}" type="slidenum">
              <a:rPr lang="en-UG" smtClean="0"/>
              <a:t>9</a:t>
            </a:fld>
            <a:endParaRPr lang="en-UG"/>
          </a:p>
        </p:txBody>
      </p:sp>
    </p:spTree>
    <p:extLst>
      <p:ext uri="{BB962C8B-B14F-4D97-AF65-F5344CB8AC3E}">
        <p14:creationId xmlns:p14="http://schemas.microsoft.com/office/powerpoint/2010/main" val="74139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Implementation of recent HIV infection surveillance started in 2019 and roll out has been ongoing nationally.</a:t>
            </a:r>
          </a:p>
          <a:p>
            <a:endParaRPr lang="en-US" sz="1400" dirty="0"/>
          </a:p>
          <a:p>
            <a:r>
              <a:rPr lang="en-US" sz="1400" dirty="0"/>
              <a:t>Among 23,976 individuals newly identified as HIV positive at 830 facilities in 128 districts, </a:t>
            </a:r>
          </a:p>
          <a:p>
            <a:pPr marL="285750" indent="-285750">
              <a:buFont typeface="Wingdings" pitchFamily="2" charset="2"/>
              <a:buChar char="§"/>
            </a:pPr>
            <a:r>
              <a:rPr lang="en-US" sz="1400" dirty="0"/>
              <a:t>8.3% were recent HIV infections </a:t>
            </a:r>
          </a:p>
          <a:p>
            <a:pPr marL="285750" indent="-285750">
              <a:buFont typeface="Wingdings" pitchFamily="2" charset="2"/>
              <a:buChar char="§"/>
            </a:pPr>
            <a:r>
              <a:rPr lang="en-US" sz="1400" dirty="0"/>
              <a:t>Prevalence of recent infections is higher among females &lt;30 yrs.  However, above 30 years of age, the reverse is true with prevalence  higher among males </a:t>
            </a:r>
          </a:p>
          <a:p>
            <a:pPr marL="285750" indent="-285750">
              <a:buFont typeface="Wingdings" pitchFamily="2" charset="2"/>
              <a:buChar char="§"/>
            </a:pPr>
            <a:r>
              <a:rPr lang="en-GB" sz="1400" dirty="0"/>
              <a:t>This data comes</a:t>
            </a:r>
            <a:r>
              <a:rPr lang="en-GB" sz="1400" baseline="0" dirty="0"/>
              <a:t> in handy to guide a</a:t>
            </a:r>
            <a:r>
              <a:rPr lang="en-GB" sz="1400" dirty="0"/>
              <a:t> Public Health Response (PHR) by mapping</a:t>
            </a:r>
            <a:r>
              <a:rPr lang="en-GB" sz="1400" baseline="0" dirty="0"/>
              <a:t> out</a:t>
            </a:r>
            <a:r>
              <a:rPr lang="en-GB" sz="1400" dirty="0"/>
              <a:t> hotspots where new HIV infections are concentrated</a:t>
            </a:r>
          </a:p>
        </p:txBody>
      </p:sp>
      <p:sp>
        <p:nvSpPr>
          <p:cNvPr id="4" name="Slide Number Placeholder 3"/>
          <p:cNvSpPr>
            <a:spLocks noGrp="1"/>
          </p:cNvSpPr>
          <p:nvPr>
            <p:ph type="sldNum" sz="quarter" idx="5"/>
          </p:nvPr>
        </p:nvSpPr>
        <p:spPr/>
        <p:txBody>
          <a:bodyPr/>
          <a:lstStyle/>
          <a:p>
            <a:fld id="{EB3B4AA3-DEF1-794A-9F49-648D09631261}" type="slidenum">
              <a:rPr lang="en-UG" smtClean="0"/>
              <a:t>10</a:t>
            </a:fld>
            <a:endParaRPr lang="en-UG"/>
          </a:p>
        </p:txBody>
      </p:sp>
    </p:spTree>
    <p:extLst>
      <p:ext uri="{BB962C8B-B14F-4D97-AF65-F5344CB8AC3E}">
        <p14:creationId xmlns:p14="http://schemas.microsoft.com/office/powerpoint/2010/main" val="241795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6A5E4-F213-724A-8B36-1301AA2F9598}"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59820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10ACD-E3B0-8B4C-AAC3-9B049DCEE998}"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15537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4515-16CD-F94E-BC2E-39896E3782AD}"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7970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0A7BE-78E8-574E-BE28-16FC3A34CADE}"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286578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61714-5097-344F-AD90-8149AF68CD7E}" type="datetime1">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340003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90F42-3D5D-4E4D-A2F4-3BF8F5F677EA}"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353177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A2B8E-5B92-7442-80B0-441906635224}" type="datetime1">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35789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8C3A3-AA67-AA47-A7D4-D4FCB926DA80}" type="datetime1">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145732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44B8C-74CB-1A45-B82C-0F86B0A9A29B}" type="datetime1">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50281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BA9DE4-FF6F-D947-8C15-42C38A29910D}"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33659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C3212-209E-4544-BF85-F00DFE1AE7AA}" type="datetime1">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C0B25-2BC6-4746-979C-8C9E656F64FB}" type="slidenum">
              <a:rPr lang="en-US" smtClean="0"/>
              <a:t>‹#›</a:t>
            </a:fld>
            <a:endParaRPr lang="en-US"/>
          </a:p>
        </p:txBody>
      </p:sp>
    </p:spTree>
    <p:extLst>
      <p:ext uri="{BB962C8B-B14F-4D97-AF65-F5344CB8AC3E}">
        <p14:creationId xmlns:p14="http://schemas.microsoft.com/office/powerpoint/2010/main" val="293081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jp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68E5A-8CCF-2C4B-AF9B-A785D47517FE}" type="datetime1">
              <a:rPr lang="en-US" smtClean="0"/>
              <a:t>11/13/2024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C0B25-2BC6-4746-979C-8C9E656F64FB}"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7598" y="304800"/>
            <a:ext cx="1422401" cy="10668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278533" y="152210"/>
            <a:ext cx="1710267" cy="1219391"/>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711200" cy="6858000"/>
          </a:xfrm>
          <a:prstGeom prst="rect">
            <a:avLst/>
          </a:prstGeom>
        </p:spPr>
      </p:pic>
    </p:spTree>
    <p:extLst>
      <p:ext uri="{BB962C8B-B14F-4D97-AF65-F5344CB8AC3E}">
        <p14:creationId xmlns:p14="http://schemas.microsoft.com/office/powerpoint/2010/main" val="1944131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9.xml" /><Relationship Id="rId1" Type="http://schemas.openxmlformats.org/officeDocument/2006/relationships/slideLayout" Target="../slideLayouts/slideLayout4.xml"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chart" Target="../charts/chart3.xml" /></Relationships>
</file>

<file path=ppt/slides/_rels/slide12.xml.rels><?xml version="1.0" encoding="UTF-8" standalone="yes"?>
<Relationships xmlns="http://schemas.openxmlformats.org/package/2006/relationships"><Relationship Id="rId3" Type="http://schemas.openxmlformats.org/officeDocument/2006/relationships/image" Target="../media/image9.emf" /><Relationship Id="rId2" Type="http://schemas.openxmlformats.org/officeDocument/2006/relationships/notesSlide" Target="../notesSlides/notesSlide11.xml"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notesSlide" Target="../notesSlides/notesSlide15.xml" /><Relationship Id="rId1" Type="http://schemas.openxmlformats.org/officeDocument/2006/relationships/slideLayout" Target="../slideLayouts/slideLayout4.xml" /><Relationship Id="rId4" Type="http://schemas.openxmlformats.org/officeDocument/2006/relationships/chart" Target="../charts/chart4.xml" /></Relationships>
</file>

<file path=ppt/slides/_rels/slide17.xml.rels><?xml version="1.0" encoding="UTF-8" standalone="yes"?>
<Relationships xmlns="http://schemas.openxmlformats.org/package/2006/relationships"><Relationship Id="rId3" Type="http://schemas.openxmlformats.org/officeDocument/2006/relationships/image" Target="../media/image13.emf"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20.xml" /><Relationship Id="rId1" Type="http://schemas.openxmlformats.org/officeDocument/2006/relationships/slideLayout" Target="../slideLayouts/slideLayout4.xml" /><Relationship Id="rId4" Type="http://schemas.openxmlformats.org/officeDocument/2006/relationships/image" Target="../media/image17.jpeg"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9.emf" /><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0.tiff" /><Relationship Id="rId2" Type="http://schemas.openxmlformats.org/officeDocument/2006/relationships/notesSlide" Target="../notesSlides/notesSlide30.xml"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8.xml" /><Relationship Id="rId1" Type="http://schemas.openxmlformats.org/officeDocument/2006/relationships/slideLayout" Target="../slideLayouts/slideLayout8.xml" /><Relationship Id="rId4" Type="http://schemas.openxmlformats.org/officeDocument/2006/relationships/image" Target="../media/image6.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83781"/>
            <a:ext cx="7772400" cy="2076450"/>
          </a:xfrm>
        </p:spPr>
        <p:txBody>
          <a:bodyPr>
            <a:normAutofit fontScale="90000"/>
          </a:bodyPr>
          <a:lstStyle/>
          <a:p>
            <a:r>
              <a:rPr lang="en-US" b="1" cap="all" dirty="0">
                <a:effectLst/>
                <a:latin typeface="Times New Roman" panose="02020603050405020304" pitchFamily="18" charset="0"/>
                <a:ea typeface="Calibri" panose="020F0502020204030204" pitchFamily="34" charset="0"/>
              </a:rPr>
              <a:t>ANNUAL JOINT AIDS REVIEW </a:t>
            </a:r>
            <a:br>
              <a:rPr lang="en-US" sz="5300" b="1" cap="all" dirty="0">
                <a:latin typeface="Times New Roman" panose="02020603050405020304" pitchFamily="18" charset="0"/>
                <a:ea typeface="Calibri" panose="020F0502020204030204" pitchFamily="34" charset="0"/>
              </a:rPr>
            </a:br>
            <a:r>
              <a:rPr lang="en-US" b="1" cap="all" dirty="0">
                <a:effectLst/>
                <a:latin typeface="Times New Roman" panose="02020603050405020304" pitchFamily="18" charset="0"/>
                <a:ea typeface="Calibri" panose="020F0502020204030204" pitchFamily="34" charset="0"/>
              </a:rPr>
              <a:t>2023/24</a:t>
            </a:r>
            <a:br>
              <a:rPr lang="en-US" sz="3600" b="1" dirty="0">
                <a:latin typeface="Times New Roman" panose="02020603050405020304" pitchFamily="18" charset="0"/>
                <a:ea typeface="Calibri" panose="020F0502020204030204" pitchFamily="34" charset="0"/>
              </a:rPr>
            </a:br>
            <a:endParaRPr lang="en-US" sz="6000" b="1" dirty="0"/>
          </a:p>
        </p:txBody>
      </p:sp>
      <p:sp>
        <p:nvSpPr>
          <p:cNvPr id="3" name="Subtitle 2"/>
          <p:cNvSpPr>
            <a:spLocks noGrp="1"/>
          </p:cNvSpPr>
          <p:nvPr>
            <p:ph type="subTitle" idx="1"/>
          </p:nvPr>
        </p:nvSpPr>
        <p:spPr>
          <a:xfrm>
            <a:off x="1262835" y="5854262"/>
            <a:ext cx="9098844" cy="357352"/>
          </a:xfrm>
        </p:spPr>
        <p:txBody>
          <a:bodyPr>
            <a:noAutofit/>
          </a:bodyPr>
          <a:lstStyle/>
          <a:p>
            <a:r>
              <a:rPr lang="en-US" sz="2800" b="1" dirty="0">
                <a:solidFill>
                  <a:schemeClr val="tx1"/>
                </a:solidFill>
                <a:latin typeface="Garamond" panose="02020404030301010803" pitchFamily="18" charset="0"/>
              </a:rPr>
              <a:t>Dr. Vincent </a:t>
            </a:r>
            <a:r>
              <a:rPr lang="en-US" sz="2800" b="1" dirty="0" err="1">
                <a:solidFill>
                  <a:schemeClr val="tx1"/>
                </a:solidFill>
                <a:latin typeface="Garamond" panose="02020404030301010803" pitchFamily="18" charset="0"/>
              </a:rPr>
              <a:t>Bagambe</a:t>
            </a:r>
            <a:r>
              <a:rPr lang="en-US" sz="2800" b="1" dirty="0">
                <a:solidFill>
                  <a:schemeClr val="tx1"/>
                </a:solidFill>
                <a:latin typeface="Garamond" panose="02020404030301010803" pitchFamily="18" charset="0"/>
              </a:rPr>
              <a:t>, Uganda AIDS Commission</a:t>
            </a:r>
          </a:p>
          <a:p>
            <a:r>
              <a:rPr lang="en-US" sz="2000" b="1" dirty="0">
                <a:solidFill>
                  <a:schemeClr val="tx1"/>
                </a:solidFill>
                <a:latin typeface="Garamond" panose="02020404030301010803" pitchFamily="18" charset="0"/>
              </a:rPr>
              <a:t>November 13, 2024</a:t>
            </a:r>
          </a:p>
        </p:txBody>
      </p:sp>
      <p:pic>
        <p:nvPicPr>
          <p:cNvPr id="4" name="Content Placeholder 8">
            <a:extLst>
              <a:ext uri="{FF2B5EF4-FFF2-40B4-BE49-F238E27FC236}">
                <a16:creationId xmlns:a16="http://schemas.microsoft.com/office/drawing/2014/main" id="{78E592EB-AB33-49B4-BF62-02A47DDA4795}"/>
              </a:ext>
            </a:extLst>
          </p:cNvPr>
          <p:cNvPicPr>
            <a:picLocks noChangeAspect="1"/>
          </p:cNvPicPr>
          <p:nvPr/>
        </p:nvPicPr>
        <p:blipFill>
          <a:blip r:embed="rId3"/>
          <a:stretch>
            <a:fillRect/>
          </a:stretch>
        </p:blipFill>
        <p:spPr>
          <a:xfrm>
            <a:off x="1642314" y="1445061"/>
            <a:ext cx="8339886" cy="4377670"/>
          </a:xfrm>
          <a:prstGeom prst="rect">
            <a:avLst/>
          </a:prstGeom>
        </p:spPr>
      </p:pic>
    </p:spTree>
    <p:extLst>
      <p:ext uri="{BB962C8B-B14F-4D97-AF65-F5344CB8AC3E}">
        <p14:creationId xmlns:p14="http://schemas.microsoft.com/office/powerpoint/2010/main" val="380177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D0A3-C48C-194C-DA64-2C3DC416DA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BDBBF-2D75-1765-C541-CCD034B38BB2}"/>
              </a:ext>
            </a:extLst>
          </p:cNvPr>
          <p:cNvSpPr>
            <a:spLocks noGrp="1"/>
          </p:cNvSpPr>
          <p:nvPr>
            <p:ph type="title"/>
          </p:nvPr>
        </p:nvSpPr>
        <p:spPr>
          <a:xfrm>
            <a:off x="2196548" y="274638"/>
            <a:ext cx="8835887" cy="1143000"/>
          </a:xfrm>
        </p:spPr>
        <p:txBody>
          <a:bodyPr>
            <a:normAutofit fontScale="90000"/>
          </a:bodyPr>
          <a:lstStyle/>
          <a:p>
            <a:pPr algn="l"/>
            <a:br>
              <a:rPr lang="en-US" dirty="0"/>
            </a:br>
            <a:r>
              <a:rPr lang="en-US" b="1" dirty="0">
                <a:solidFill>
                  <a:srgbClr val="7030A0"/>
                </a:solidFill>
              </a:rPr>
              <a:t>Recent HIV Infection Surveillance </a:t>
            </a:r>
            <a:br>
              <a:rPr lang="en-US" sz="3100" b="1" dirty="0">
                <a:solidFill>
                  <a:srgbClr val="7030A0"/>
                </a:solidFill>
              </a:rPr>
            </a:br>
            <a:r>
              <a:rPr lang="en-US" dirty="0"/>
              <a:t> </a:t>
            </a:r>
          </a:p>
        </p:txBody>
      </p:sp>
      <p:sp>
        <p:nvSpPr>
          <p:cNvPr id="9" name="Rectangle 2">
            <a:extLst>
              <a:ext uri="{FF2B5EF4-FFF2-40B4-BE49-F238E27FC236}">
                <a16:creationId xmlns:a16="http://schemas.microsoft.com/office/drawing/2014/main" id="{8070852A-9373-4143-DCD4-C2003AD749BA}"/>
              </a:ext>
            </a:extLst>
          </p:cNvPr>
          <p:cNvSpPr>
            <a:spLocks noChangeArrowheads="1"/>
          </p:cNvSpPr>
          <p:nvPr/>
        </p:nvSpPr>
        <p:spPr bwMode="auto">
          <a:xfrm>
            <a:off x="2332125" y="0"/>
            <a:ext cx="10662271" cy="4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G"/>
          </a:p>
        </p:txBody>
      </p:sp>
      <p:sp>
        <p:nvSpPr>
          <p:cNvPr id="14" name="Content Placeholder 13">
            <a:extLst>
              <a:ext uri="{FF2B5EF4-FFF2-40B4-BE49-F238E27FC236}">
                <a16:creationId xmlns:a16="http://schemas.microsoft.com/office/drawing/2014/main" id="{07E98D45-4C10-AE81-47DE-BEF48D57F477}"/>
              </a:ext>
            </a:extLst>
          </p:cNvPr>
          <p:cNvSpPr>
            <a:spLocks noGrp="1"/>
          </p:cNvSpPr>
          <p:nvPr>
            <p:ph sz="half" idx="2"/>
          </p:nvPr>
        </p:nvSpPr>
        <p:spPr>
          <a:xfrm>
            <a:off x="12484102" y="3136948"/>
            <a:ext cx="5384800" cy="4525963"/>
          </a:xfrm>
        </p:spPr>
        <p:txBody>
          <a:bodyPr/>
          <a:lstStyle/>
          <a:p>
            <a:endParaRPr lang="en-UG" dirty="0"/>
          </a:p>
        </p:txBody>
      </p:sp>
      <p:sp>
        <p:nvSpPr>
          <p:cNvPr id="15" name="Rectangle 4">
            <a:extLst>
              <a:ext uri="{FF2B5EF4-FFF2-40B4-BE49-F238E27FC236}">
                <a16:creationId xmlns:a16="http://schemas.microsoft.com/office/drawing/2014/main" id="{39F44669-1BF7-2AC1-4193-5153B2D24126}"/>
              </a:ext>
            </a:extLst>
          </p:cNvPr>
          <p:cNvSpPr>
            <a:spLocks noChangeArrowheads="1"/>
          </p:cNvSpPr>
          <p:nvPr/>
        </p:nvSpPr>
        <p:spPr bwMode="auto">
          <a:xfrm>
            <a:off x="6286502" y="15367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1027" name="Picture 2029644230" descr="A graph of numbers and columns&#10;&#10;Description automatically generated with medium confidence">
            <a:extLst>
              <a:ext uri="{FF2B5EF4-FFF2-40B4-BE49-F238E27FC236}">
                <a16:creationId xmlns:a16="http://schemas.microsoft.com/office/drawing/2014/main" id="{A207418A-50D2-CD5B-8DFA-52EEAB6A74A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65" y="1236496"/>
            <a:ext cx="6400800" cy="370588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666FD0-F722-F106-4316-BCEA7E511AD8}"/>
              </a:ext>
            </a:extLst>
          </p:cNvPr>
          <p:cNvSpPr txBox="1"/>
          <p:nvPr/>
        </p:nvSpPr>
        <p:spPr>
          <a:xfrm>
            <a:off x="700950" y="5497098"/>
            <a:ext cx="11291353" cy="1200329"/>
          </a:xfrm>
          <a:prstGeom prst="rect">
            <a:avLst/>
          </a:prstGeom>
          <a:solidFill>
            <a:schemeClr val="accent3">
              <a:lumMod val="20000"/>
              <a:lumOff val="80000"/>
            </a:schemeClr>
          </a:solidFill>
          <a:ln w="57150">
            <a:solidFill>
              <a:srgbClr val="C00000"/>
            </a:solidFill>
          </a:ln>
        </p:spPr>
        <p:txBody>
          <a:bodyPr wrap="square" rtlCol="0">
            <a:spAutoFit/>
          </a:bodyPr>
          <a:lstStyle/>
          <a:p>
            <a:r>
              <a:rPr lang="en-US" b="1" dirty="0"/>
              <a:t>Conducted among 23,976 individuals newly identified as HIV positive at 830 facilities, </a:t>
            </a:r>
          </a:p>
          <a:p>
            <a:pPr marL="285750" indent="-285750">
              <a:buFont typeface="Wingdings" pitchFamily="2" charset="2"/>
              <a:buChar char="§"/>
            </a:pPr>
            <a:r>
              <a:rPr lang="en-US" b="1" dirty="0"/>
              <a:t>8.3% were Recent HIV infections (i.e. &lt;1 year)</a:t>
            </a:r>
          </a:p>
          <a:p>
            <a:pPr marL="285750" indent="-285750">
              <a:buFont typeface="Wingdings" pitchFamily="2" charset="2"/>
              <a:buChar char="§"/>
            </a:pPr>
            <a:r>
              <a:rPr lang="en-US" b="1" dirty="0"/>
              <a:t>Prevalence of recent infections is higher among females &lt;30 yrs. </a:t>
            </a:r>
          </a:p>
          <a:p>
            <a:pPr marL="285750" indent="-285750">
              <a:buFont typeface="Wingdings" pitchFamily="2" charset="2"/>
              <a:buChar char="§"/>
            </a:pPr>
            <a:r>
              <a:rPr lang="en-US" b="1" dirty="0"/>
              <a:t>A Public Health Response (PHR) has been developed to guide use of hotspot information for epidemic control</a:t>
            </a:r>
          </a:p>
        </p:txBody>
      </p:sp>
      <p:pic>
        <p:nvPicPr>
          <p:cNvPr id="4" name="Picture 3">
            <a:extLst>
              <a:ext uri="{FF2B5EF4-FFF2-40B4-BE49-F238E27FC236}">
                <a16:creationId xmlns:a16="http://schemas.microsoft.com/office/drawing/2014/main" id="{2F5DC45C-0DE1-F6E7-90B5-9849023ED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7065" y="1145755"/>
            <a:ext cx="4402618" cy="38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26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E428-BC90-F2C4-52A7-FAA863B7384A}"/>
              </a:ext>
            </a:extLst>
          </p:cNvPr>
          <p:cNvSpPr>
            <a:spLocks noGrp="1"/>
          </p:cNvSpPr>
          <p:nvPr>
            <p:ph type="title"/>
          </p:nvPr>
        </p:nvSpPr>
        <p:spPr>
          <a:xfrm>
            <a:off x="2454964" y="296105"/>
            <a:ext cx="7633253" cy="778910"/>
          </a:xfrm>
        </p:spPr>
        <p:txBody>
          <a:bodyPr>
            <a:normAutofit fontScale="90000"/>
          </a:bodyPr>
          <a:lstStyle/>
          <a:p>
            <a:r>
              <a:rPr lang="en-US" b="1" dirty="0">
                <a:solidFill>
                  <a:srgbClr val="7030A0"/>
                </a:solidFill>
              </a:rPr>
              <a:t>PMTCT: </a:t>
            </a:r>
            <a:r>
              <a:rPr lang="en-US" b="1" dirty="0"/>
              <a:t>Coverage HTS &amp; ART &gt; 95% </a:t>
            </a:r>
            <a:endParaRPr lang="en-UG" b="1" dirty="0"/>
          </a:p>
        </p:txBody>
      </p:sp>
      <p:sp>
        <p:nvSpPr>
          <p:cNvPr id="5" name="TextBox 4">
            <a:extLst>
              <a:ext uri="{FF2B5EF4-FFF2-40B4-BE49-F238E27FC236}">
                <a16:creationId xmlns:a16="http://schemas.microsoft.com/office/drawing/2014/main" id="{8BE825AE-B6C9-4812-4A35-729FCB7233C9}"/>
              </a:ext>
            </a:extLst>
          </p:cNvPr>
          <p:cNvSpPr txBox="1"/>
          <p:nvPr/>
        </p:nvSpPr>
        <p:spPr>
          <a:xfrm>
            <a:off x="8166225" y="1199253"/>
            <a:ext cx="3754025" cy="5109091"/>
          </a:xfrm>
          <a:prstGeom prst="rect">
            <a:avLst/>
          </a:prstGeom>
          <a:solidFill>
            <a:schemeClr val="bg1">
              <a:lumMod val="95000"/>
            </a:schemeClr>
          </a:solidFill>
          <a:ln w="38100">
            <a:solidFill>
              <a:schemeClr val="accent2">
                <a:lumMod val="50000"/>
              </a:schemeClr>
            </a:solidFill>
          </a:ln>
        </p:spPr>
        <p:txBody>
          <a:bodyPr wrap="square" rtlCol="0">
            <a:spAutoFit/>
          </a:bodyPr>
          <a:lstStyle/>
          <a:p>
            <a:r>
              <a:rPr lang="en-US" sz="2800" b="1" dirty="0">
                <a:latin typeface="Garamond" panose="02020404030301010803" pitchFamily="18" charset="0"/>
              </a:rPr>
              <a:t>Key challenge:</a:t>
            </a:r>
          </a:p>
          <a:p>
            <a:pPr marL="457200" indent="-457200">
              <a:buFont typeface="Wingdings" pitchFamily="2" charset="2"/>
              <a:buChar char="q"/>
            </a:pPr>
            <a:r>
              <a:rPr lang="en-US" sz="2800" b="1" dirty="0">
                <a:solidFill>
                  <a:srgbClr val="C00000"/>
                </a:solidFill>
                <a:latin typeface="Garamond" panose="02020404030301010803" pitchFamily="18" charset="0"/>
              </a:rPr>
              <a:t>Retention of Mother Baby pairs </a:t>
            </a:r>
          </a:p>
          <a:p>
            <a:pPr marL="800100" lvl="1" indent="-342900">
              <a:buFont typeface="Arial" panose="020B0604020202020204" pitchFamily="34" charset="0"/>
              <a:buChar char="•"/>
            </a:pPr>
            <a:r>
              <a:rPr lang="en-US" sz="2000" dirty="0">
                <a:latin typeface="Garamond" panose="02020404030301010803" pitchFamily="18" charset="0"/>
              </a:rPr>
              <a:t>Month 12 after ART start: 86%  </a:t>
            </a:r>
          </a:p>
          <a:p>
            <a:pPr marL="800100" lvl="1" indent="-342900">
              <a:buFont typeface="Arial" panose="020B0604020202020204" pitchFamily="34" charset="0"/>
              <a:buChar char="•"/>
            </a:pPr>
            <a:r>
              <a:rPr lang="en-US" sz="2000" dirty="0">
                <a:latin typeface="Garamond" panose="02020404030301010803" pitchFamily="18" charset="0"/>
              </a:rPr>
              <a:t>EID within 2/12: 81% </a:t>
            </a:r>
          </a:p>
          <a:p>
            <a:endParaRPr lang="en-US" sz="2600" b="1" dirty="0">
              <a:solidFill>
                <a:srgbClr val="002060"/>
              </a:solidFill>
              <a:latin typeface="Garamond" panose="02020404030301010803" pitchFamily="18" charset="0"/>
            </a:endParaRPr>
          </a:p>
          <a:p>
            <a:r>
              <a:rPr lang="en-US" sz="2600" b="1" dirty="0">
                <a:latin typeface="Garamond" panose="02020404030301010803" pitchFamily="18" charset="0"/>
              </a:rPr>
              <a:t>Recommendation:</a:t>
            </a:r>
          </a:p>
          <a:p>
            <a:pPr marL="457200" indent="-457200">
              <a:buFont typeface="Wingdings" pitchFamily="2" charset="2"/>
              <a:buChar char="q"/>
            </a:pPr>
            <a:r>
              <a:rPr lang="en-US" sz="2600" b="1" dirty="0">
                <a:latin typeface="Garamond" panose="02020404030301010803" pitchFamily="18" charset="0"/>
              </a:rPr>
              <a:t>Enhance retention especially for young mothers who comprise 43% of pregnant WLHIV </a:t>
            </a:r>
          </a:p>
        </p:txBody>
      </p:sp>
      <p:sp>
        <p:nvSpPr>
          <p:cNvPr id="6" name="Rectangle 4">
            <a:extLst>
              <a:ext uri="{FF2B5EF4-FFF2-40B4-BE49-F238E27FC236}">
                <a16:creationId xmlns:a16="http://schemas.microsoft.com/office/drawing/2014/main" id="{FDFF110B-951A-9A9C-7E26-A543C1E451B7}"/>
              </a:ext>
            </a:extLst>
          </p:cNvPr>
          <p:cNvSpPr>
            <a:spLocks noChangeArrowheads="1"/>
          </p:cNvSpPr>
          <p:nvPr/>
        </p:nvSpPr>
        <p:spPr bwMode="auto">
          <a:xfrm>
            <a:off x="719483" y="40154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7" name="Rectangle 2">
            <a:extLst>
              <a:ext uri="{FF2B5EF4-FFF2-40B4-BE49-F238E27FC236}">
                <a16:creationId xmlns:a16="http://schemas.microsoft.com/office/drawing/2014/main" id="{254BF500-AE54-3846-4199-4CAB37418B34}"/>
              </a:ext>
            </a:extLst>
          </p:cNvPr>
          <p:cNvSpPr>
            <a:spLocks noChangeArrowheads="1"/>
          </p:cNvSpPr>
          <p:nvPr/>
        </p:nvSpPr>
        <p:spPr bwMode="auto">
          <a:xfrm>
            <a:off x="1027288" y="40154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8" name="Rectangle 4">
            <a:extLst>
              <a:ext uri="{FF2B5EF4-FFF2-40B4-BE49-F238E27FC236}">
                <a16:creationId xmlns:a16="http://schemas.microsoft.com/office/drawing/2014/main" id="{205D544F-B033-DBE8-EB54-9FAEFA491500}"/>
              </a:ext>
            </a:extLst>
          </p:cNvPr>
          <p:cNvSpPr>
            <a:spLocks noChangeArrowheads="1"/>
          </p:cNvSpPr>
          <p:nvPr/>
        </p:nvSpPr>
        <p:spPr bwMode="auto">
          <a:xfrm>
            <a:off x="1193596" y="415167"/>
            <a:ext cx="9697852" cy="1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G"/>
          </a:p>
        </p:txBody>
      </p:sp>
      <p:graphicFrame>
        <p:nvGraphicFramePr>
          <p:cNvPr id="3" name="Chart 2">
            <a:extLst>
              <a:ext uri="{FF2B5EF4-FFF2-40B4-BE49-F238E27FC236}">
                <a16:creationId xmlns:a16="http://schemas.microsoft.com/office/drawing/2014/main" id="{09A1208E-3CF0-8E21-CB0C-92646DB23B06}"/>
              </a:ext>
            </a:extLst>
          </p:cNvPr>
          <p:cNvGraphicFramePr>
            <a:graphicFrameLocks/>
          </p:cNvGraphicFramePr>
          <p:nvPr>
            <p:extLst>
              <p:ext uri="{D42A27DB-BD31-4B8C-83A1-F6EECF244321}">
                <p14:modId xmlns:p14="http://schemas.microsoft.com/office/powerpoint/2010/main" val="1872665896"/>
              </p:ext>
            </p:extLst>
          </p:nvPr>
        </p:nvGraphicFramePr>
        <p:xfrm>
          <a:off x="1027288" y="1528998"/>
          <a:ext cx="6831133" cy="2218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D0228D22-5625-80D4-27FB-98356814E4D3}"/>
              </a:ext>
            </a:extLst>
          </p:cNvPr>
          <p:cNvGraphicFramePr>
            <a:graphicFrameLocks/>
          </p:cNvGraphicFramePr>
          <p:nvPr>
            <p:extLst>
              <p:ext uri="{D42A27DB-BD31-4B8C-83A1-F6EECF244321}">
                <p14:modId xmlns:p14="http://schemas.microsoft.com/office/powerpoint/2010/main" val="4105651819"/>
              </p:ext>
            </p:extLst>
          </p:nvPr>
        </p:nvGraphicFramePr>
        <p:xfrm>
          <a:off x="1027288" y="4056624"/>
          <a:ext cx="6831133" cy="23862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047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DE1B-0A61-FF41-8920-0DB815E938F0}"/>
              </a:ext>
            </a:extLst>
          </p:cNvPr>
          <p:cNvSpPr>
            <a:spLocks noGrp="1"/>
          </p:cNvSpPr>
          <p:nvPr>
            <p:ph type="title"/>
          </p:nvPr>
        </p:nvSpPr>
        <p:spPr>
          <a:xfrm>
            <a:off x="2349500" y="274638"/>
            <a:ext cx="7861300" cy="832265"/>
          </a:xfrm>
        </p:spPr>
        <p:txBody>
          <a:bodyPr>
            <a:normAutofit/>
          </a:bodyPr>
          <a:lstStyle/>
          <a:p>
            <a:r>
              <a:rPr lang="en-US" b="1" dirty="0">
                <a:solidFill>
                  <a:srgbClr val="7030A0"/>
                </a:solidFill>
              </a:rPr>
              <a:t>Scale-up of </a:t>
            </a:r>
            <a:r>
              <a:rPr lang="en-US" b="1" dirty="0" err="1">
                <a:solidFill>
                  <a:srgbClr val="7030A0"/>
                </a:solidFill>
              </a:rPr>
              <a:t>PrEP</a:t>
            </a:r>
            <a:endParaRPr lang="en-US" b="1" dirty="0">
              <a:solidFill>
                <a:srgbClr val="7030A0"/>
              </a:solidFill>
            </a:endParaRPr>
          </a:p>
        </p:txBody>
      </p:sp>
      <p:sp>
        <p:nvSpPr>
          <p:cNvPr id="3" name="Content Placeholder 2">
            <a:extLst>
              <a:ext uri="{FF2B5EF4-FFF2-40B4-BE49-F238E27FC236}">
                <a16:creationId xmlns:a16="http://schemas.microsoft.com/office/drawing/2014/main" id="{06E3258A-A7C6-4E45-ACD4-E1284761AEAD}"/>
              </a:ext>
            </a:extLst>
          </p:cNvPr>
          <p:cNvSpPr>
            <a:spLocks noGrp="1"/>
          </p:cNvSpPr>
          <p:nvPr>
            <p:ph sz="half" idx="1"/>
          </p:nvPr>
        </p:nvSpPr>
        <p:spPr>
          <a:xfrm>
            <a:off x="506994" y="1262271"/>
            <a:ext cx="4517679" cy="4863894"/>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4E227477-EFDB-AE49-A1C0-6EDED98F1E3F}"/>
              </a:ext>
            </a:extLst>
          </p:cNvPr>
          <p:cNvSpPr txBox="1"/>
          <p:nvPr/>
        </p:nvSpPr>
        <p:spPr>
          <a:xfrm>
            <a:off x="805451" y="1607539"/>
            <a:ext cx="5926050" cy="5155257"/>
          </a:xfrm>
          <a:prstGeom prst="rect">
            <a:avLst/>
          </a:prstGeom>
          <a:solidFill>
            <a:schemeClr val="bg2"/>
          </a:solidFill>
          <a:ln w="57150">
            <a:solidFill>
              <a:srgbClr val="C00000"/>
            </a:solidFill>
          </a:ln>
        </p:spPr>
        <p:txBody>
          <a:bodyPr wrap="square" rtlCol="0">
            <a:spAutoFit/>
          </a:bodyPr>
          <a:lstStyle/>
          <a:p>
            <a:pPr marL="285750" indent="-285750">
              <a:buFont typeface="Wingdings" pitchFamily="2" charset="2"/>
              <a:buChar char="q"/>
            </a:pPr>
            <a:r>
              <a:rPr lang="en-US" sz="2800" b="1" dirty="0">
                <a:latin typeface="Garamond" panose="02020404030301010803" pitchFamily="18" charset="0"/>
              </a:rPr>
              <a:t>Over 216,433  newly enrolled:</a:t>
            </a:r>
          </a:p>
          <a:p>
            <a:pPr marL="800100" lvl="1" indent="-342900">
              <a:buFont typeface="Wingdings" pitchFamily="2" charset="2"/>
              <a:buChar char="§"/>
            </a:pPr>
            <a:r>
              <a:rPr lang="en-US" sz="2400" b="1" dirty="0">
                <a:latin typeface="Garamond" panose="02020404030301010803" pitchFamily="18" charset="0"/>
              </a:rPr>
              <a:t>Majority are Sex Workers &amp; their Clients</a:t>
            </a:r>
          </a:p>
          <a:p>
            <a:pPr marL="285750" indent="-285750">
              <a:buFont typeface="Wingdings" pitchFamily="2" charset="2"/>
              <a:buChar char="q"/>
            </a:pPr>
            <a:r>
              <a:rPr lang="en-US" sz="2800" b="1" dirty="0">
                <a:latin typeface="Garamond" panose="02020404030301010803" pitchFamily="18" charset="0"/>
              </a:rPr>
              <a:t>Introduced new PrEP options</a:t>
            </a:r>
          </a:p>
          <a:p>
            <a:pPr marL="800100" lvl="1" indent="-342900">
              <a:buFont typeface="Wingdings" pitchFamily="2" charset="2"/>
              <a:buChar char="§"/>
            </a:pPr>
            <a:r>
              <a:rPr lang="en-US" sz="2400" b="1" dirty="0">
                <a:latin typeface="Garamond" panose="02020404030301010803" pitchFamily="18" charset="0"/>
              </a:rPr>
              <a:t>Event-driven </a:t>
            </a:r>
            <a:r>
              <a:rPr lang="en-US" sz="2400" b="1" dirty="0" err="1">
                <a:latin typeface="Garamond" panose="02020404030301010803" pitchFamily="18" charset="0"/>
              </a:rPr>
              <a:t>PreP</a:t>
            </a:r>
            <a:r>
              <a:rPr lang="en-US" sz="2400" b="1" dirty="0">
                <a:latin typeface="Garamond" panose="02020404030301010803" pitchFamily="18" charset="0"/>
              </a:rPr>
              <a:t> </a:t>
            </a:r>
          </a:p>
          <a:p>
            <a:pPr marL="800100" lvl="1" indent="-342900">
              <a:buFont typeface="Wingdings" pitchFamily="2" charset="2"/>
              <a:buChar char="§"/>
            </a:pPr>
            <a:r>
              <a:rPr lang="en-US" sz="2400" b="1" dirty="0">
                <a:latin typeface="Garamond" panose="02020404030301010803" pitchFamily="18" charset="0"/>
              </a:rPr>
              <a:t>Dapivirine vaginal ring </a:t>
            </a:r>
          </a:p>
          <a:p>
            <a:pPr marL="285750" indent="-285750" algn="just">
              <a:spcBef>
                <a:spcPts val="600"/>
              </a:spcBef>
              <a:buFont typeface="Wingdings" pitchFamily="2" charset="2"/>
              <a:buChar char="q"/>
            </a:pPr>
            <a:r>
              <a:rPr lang="en-US" sz="2800" b="1" dirty="0">
                <a:latin typeface="Garamond" panose="02020404030301010803" pitchFamily="18" charset="0"/>
              </a:rPr>
              <a:t>Key issues: </a:t>
            </a:r>
          </a:p>
          <a:p>
            <a:pPr marL="742950" lvl="1" indent="-285750">
              <a:buFont typeface="Arial" panose="020B0604020202020204" pitchFamily="34" charset="0"/>
              <a:buChar char="•"/>
            </a:pPr>
            <a:r>
              <a:rPr lang="en-US" sz="2400" b="1" dirty="0">
                <a:latin typeface="Garamond" panose="02020404030301010803" pitchFamily="18" charset="0"/>
              </a:rPr>
              <a:t>Suboptimal coverage among the targeted groups </a:t>
            </a:r>
          </a:p>
          <a:p>
            <a:pPr marL="742950" lvl="1" indent="-285750">
              <a:buFont typeface="Arial" panose="020B0604020202020204" pitchFamily="34" charset="0"/>
              <a:buChar char="•"/>
            </a:pPr>
            <a:r>
              <a:rPr lang="en-US" sz="2400" b="1" dirty="0">
                <a:latin typeface="Garamond" panose="02020404030301010803" pitchFamily="18" charset="0"/>
              </a:rPr>
              <a:t>Limited  awareness about PrEP</a:t>
            </a:r>
          </a:p>
          <a:p>
            <a:pPr marL="742950" lvl="1" indent="-285750">
              <a:buFont typeface="Arial" panose="020B0604020202020204" pitchFamily="34" charset="0"/>
              <a:buChar char="•"/>
            </a:pPr>
            <a:r>
              <a:rPr lang="en-US" sz="2400" b="1" dirty="0">
                <a:latin typeface="Garamond" panose="02020404030301010803" pitchFamily="18" charset="0"/>
              </a:rPr>
              <a:t>Low PrEP refills /continuity </a:t>
            </a:r>
          </a:p>
          <a:p>
            <a:pPr marL="742950" lvl="1" indent="-285750">
              <a:buFont typeface="Arial" panose="020B0604020202020204" pitchFamily="34" charset="0"/>
              <a:buChar char="•"/>
            </a:pPr>
            <a:r>
              <a:rPr lang="en-US" sz="2400" b="1" dirty="0">
                <a:latin typeface="Garamond" panose="02020404030301010803" pitchFamily="18" charset="0"/>
              </a:rPr>
              <a:t>Need to avail all options including long term injectables</a:t>
            </a:r>
          </a:p>
        </p:txBody>
      </p:sp>
      <p:sp>
        <p:nvSpPr>
          <p:cNvPr id="10" name="Rectangle 2">
            <a:extLst>
              <a:ext uri="{FF2B5EF4-FFF2-40B4-BE49-F238E27FC236}">
                <a16:creationId xmlns:a16="http://schemas.microsoft.com/office/drawing/2014/main" id="{E7E3F6B3-6360-8D1D-E3C6-D274D9E2B91D}"/>
              </a:ext>
            </a:extLst>
          </p:cNvPr>
          <p:cNvSpPr>
            <a:spLocks noChangeArrowheads="1"/>
          </p:cNvSpPr>
          <p:nvPr/>
        </p:nvSpPr>
        <p:spPr bwMode="auto">
          <a:xfrm>
            <a:off x="904461" y="1417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12" name="Picture 11">
            <a:extLst>
              <a:ext uri="{FF2B5EF4-FFF2-40B4-BE49-F238E27FC236}">
                <a16:creationId xmlns:a16="http://schemas.microsoft.com/office/drawing/2014/main" id="{CA8A49AB-2CA2-39D2-8E79-99A94E7D3635}"/>
              </a:ext>
            </a:extLst>
          </p:cNvPr>
          <p:cNvPicPr>
            <a:picLocks noChangeAspect="1"/>
          </p:cNvPicPr>
          <p:nvPr/>
        </p:nvPicPr>
        <p:blipFill>
          <a:blip r:embed="rId3"/>
          <a:stretch>
            <a:fillRect/>
          </a:stretch>
        </p:blipFill>
        <p:spPr>
          <a:xfrm>
            <a:off x="6830511" y="1646238"/>
            <a:ext cx="5051046" cy="4178092"/>
          </a:xfrm>
          <a:prstGeom prst="rect">
            <a:avLst/>
          </a:prstGeom>
        </p:spPr>
      </p:pic>
    </p:spTree>
    <p:extLst>
      <p:ext uri="{BB962C8B-B14F-4D97-AF65-F5344CB8AC3E}">
        <p14:creationId xmlns:p14="http://schemas.microsoft.com/office/powerpoint/2010/main" val="35594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C6A3-D46B-8A46-9310-077C5795B725}"/>
              </a:ext>
            </a:extLst>
          </p:cNvPr>
          <p:cNvSpPr>
            <a:spLocks noGrp="1"/>
          </p:cNvSpPr>
          <p:nvPr>
            <p:ph type="title"/>
          </p:nvPr>
        </p:nvSpPr>
        <p:spPr>
          <a:xfrm>
            <a:off x="787400" y="274638"/>
            <a:ext cx="10795000" cy="1143000"/>
          </a:xfrm>
        </p:spPr>
        <p:txBody>
          <a:bodyPr/>
          <a:lstStyle/>
          <a:p>
            <a:r>
              <a:rPr lang="en-US" b="1" dirty="0">
                <a:solidFill>
                  <a:srgbClr val="7030A0"/>
                </a:solidFill>
              </a:rPr>
              <a:t>Comprehensive KP programming </a:t>
            </a:r>
          </a:p>
        </p:txBody>
      </p:sp>
      <p:sp>
        <p:nvSpPr>
          <p:cNvPr id="3" name="Content Placeholder 2">
            <a:extLst>
              <a:ext uri="{FF2B5EF4-FFF2-40B4-BE49-F238E27FC236}">
                <a16:creationId xmlns:a16="http://schemas.microsoft.com/office/drawing/2014/main" id="{D63310BD-95BD-0542-A8CD-2F3BCDF9AEE0}"/>
              </a:ext>
            </a:extLst>
          </p:cNvPr>
          <p:cNvSpPr>
            <a:spLocks noGrp="1"/>
          </p:cNvSpPr>
          <p:nvPr>
            <p:ph sz="half" idx="1"/>
          </p:nvPr>
        </p:nvSpPr>
        <p:spPr>
          <a:xfrm>
            <a:off x="787400" y="1341788"/>
            <a:ext cx="5207000" cy="5332281"/>
          </a:xfrm>
          <a:solidFill>
            <a:schemeClr val="accent6">
              <a:lumMod val="20000"/>
              <a:lumOff val="80000"/>
            </a:schemeClr>
          </a:solidFill>
          <a:ln w="57150">
            <a:solidFill>
              <a:srgbClr val="C00000"/>
            </a:solidFill>
          </a:ln>
        </p:spPr>
        <p:txBody>
          <a:bodyPr>
            <a:normAutofit fontScale="70000" lnSpcReduction="20000"/>
          </a:bodyPr>
          <a:lstStyle/>
          <a:p>
            <a:pPr>
              <a:buFont typeface="Wingdings" pitchFamily="2" charset="2"/>
              <a:buChar char="q"/>
            </a:pPr>
            <a:r>
              <a:rPr lang="en-US" b="1" dirty="0">
                <a:latin typeface="Garamond" panose="02020404030301010803" pitchFamily="18" charset="0"/>
              </a:rPr>
              <a:t>Access to KP services maintained following AHA </a:t>
            </a:r>
          </a:p>
          <a:p>
            <a:pPr>
              <a:buFont typeface="Wingdings" pitchFamily="2" charset="2"/>
              <a:buChar char="q"/>
            </a:pPr>
            <a:r>
              <a:rPr lang="en-US" b="1" dirty="0">
                <a:latin typeface="Garamond" panose="02020404030301010803" pitchFamily="18" charset="0"/>
              </a:rPr>
              <a:t>Expanded access to Medically Assisted Therapy (MAT) for PWID: Mbale &amp; Butabika </a:t>
            </a:r>
          </a:p>
          <a:p>
            <a:pPr>
              <a:buFont typeface="Wingdings" pitchFamily="2" charset="2"/>
              <a:buChar char="q"/>
            </a:pPr>
            <a:r>
              <a:rPr lang="en-US" b="1" dirty="0">
                <a:latin typeface="Garamond" panose="02020404030301010803" pitchFamily="18" charset="0"/>
              </a:rPr>
              <a:t>Implementing Integrated Biobehavioral Surveillance (IBBS); sentinel sites in 15 in all regions.  </a:t>
            </a:r>
            <a:r>
              <a:rPr lang="en-US" dirty="0">
                <a:latin typeface="Garamond" panose="02020404030301010803" pitchFamily="18" charset="0"/>
              </a:rPr>
              <a:t>Of note  </a:t>
            </a:r>
          </a:p>
          <a:p>
            <a:pPr lvl="1">
              <a:buFont typeface="Wingdings" pitchFamily="2" charset="2"/>
              <a:buChar char="§"/>
            </a:pPr>
            <a:r>
              <a:rPr lang="en-US" dirty="0">
                <a:latin typeface="Garamond" panose="02020404030301010803" pitchFamily="18" charset="0"/>
              </a:rPr>
              <a:t>HIV prevalence 33% among Sex Workers</a:t>
            </a:r>
          </a:p>
          <a:p>
            <a:pPr lvl="1">
              <a:buFont typeface="Wingdings" pitchFamily="2" charset="2"/>
              <a:buChar char="§"/>
            </a:pPr>
            <a:r>
              <a:rPr lang="en-US" dirty="0">
                <a:latin typeface="Garamond" panose="02020404030301010803" pitchFamily="18" charset="0"/>
              </a:rPr>
              <a:t>Inconsistent uptake of HIV prevention (Condom use is high 84% but inconsistent; PrEP uptake suboptimal)</a:t>
            </a:r>
          </a:p>
          <a:p>
            <a:pPr lvl="1">
              <a:buFont typeface="Wingdings" pitchFamily="2" charset="2"/>
              <a:buChar char="§"/>
            </a:pPr>
            <a:r>
              <a:rPr lang="en-US" dirty="0">
                <a:latin typeface="Garamond" panose="02020404030301010803" pitchFamily="18" charset="0"/>
              </a:rPr>
              <a:t>High turnover of Sex Workers 2-3 </a:t>
            </a:r>
            <a:r>
              <a:rPr lang="en-US" dirty="0" err="1">
                <a:latin typeface="Garamond" panose="02020404030301010803" pitchFamily="18" charset="0"/>
              </a:rPr>
              <a:t>yrs</a:t>
            </a:r>
            <a:r>
              <a:rPr lang="en-US" dirty="0">
                <a:latin typeface="Garamond" panose="02020404030301010803" pitchFamily="18" charset="0"/>
              </a:rPr>
              <a:t> </a:t>
            </a:r>
          </a:p>
          <a:p>
            <a:pPr lvl="1">
              <a:buFont typeface="Wingdings" pitchFamily="2" charset="2"/>
              <a:buChar char="§"/>
            </a:pPr>
            <a:r>
              <a:rPr lang="en-US" dirty="0">
                <a:latin typeface="Garamond" panose="02020404030301010803" pitchFamily="18" charset="0"/>
              </a:rPr>
              <a:t>High levels of co-morbidities (HPV infection 36%; mental health challenges 90%)</a:t>
            </a:r>
          </a:p>
          <a:p>
            <a:pPr lvl="1">
              <a:buFont typeface="Wingdings" pitchFamily="2" charset="2"/>
              <a:buChar char="§"/>
            </a:pPr>
            <a:r>
              <a:rPr lang="en-US" dirty="0">
                <a:latin typeface="Garamond" panose="02020404030301010803" pitchFamily="18" charset="0"/>
              </a:rPr>
              <a:t>High levels of stigma, depression, alcohol, and drug use, as well as sexual violence (rape) </a:t>
            </a:r>
          </a:p>
          <a:p>
            <a:pPr lvl="1">
              <a:buFont typeface="Wingdings" pitchFamily="2" charset="2"/>
              <a:buChar char="§"/>
            </a:pPr>
            <a:r>
              <a:rPr lang="en-US" dirty="0">
                <a:latin typeface="Garamond" panose="02020404030301010803" pitchFamily="18" charset="0"/>
              </a:rPr>
              <a:t>Good HTS uptake – 96% ever tested </a:t>
            </a:r>
          </a:p>
          <a:p>
            <a:pPr lvl="1">
              <a:buFont typeface="Wingdings" pitchFamily="2" charset="2"/>
              <a:buChar char="§"/>
            </a:pPr>
            <a:r>
              <a:rPr lang="en-US" dirty="0">
                <a:latin typeface="Garamond" panose="02020404030301010803" pitchFamily="18" charset="0"/>
              </a:rPr>
              <a:t>Clinical cascade:  91-97-90</a:t>
            </a:r>
          </a:p>
          <a:p>
            <a:pPr lvl="1">
              <a:buFont typeface="Wingdings" pitchFamily="2" charset="2"/>
              <a:buChar char="§"/>
            </a:pPr>
            <a:r>
              <a:rPr lang="en-US" dirty="0">
                <a:latin typeface="Garamond" panose="02020404030301010803" pitchFamily="18" charset="0"/>
              </a:rPr>
              <a:t>Lack of updated population size estimates </a:t>
            </a:r>
          </a:p>
          <a:p>
            <a:endParaRPr lang="en-US" dirty="0"/>
          </a:p>
          <a:p>
            <a:pPr marL="457200" lvl="1" indent="0">
              <a:buNone/>
            </a:pPr>
            <a:endParaRPr lang="en-US" dirty="0"/>
          </a:p>
        </p:txBody>
      </p:sp>
      <p:sp>
        <p:nvSpPr>
          <p:cNvPr id="7" name="Rectangle 2">
            <a:extLst>
              <a:ext uri="{FF2B5EF4-FFF2-40B4-BE49-F238E27FC236}">
                <a16:creationId xmlns:a16="http://schemas.microsoft.com/office/drawing/2014/main" id="{EEEDB4EA-3EC2-445A-7980-7ADE13BA96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8" name="Rectangle 4">
            <a:extLst>
              <a:ext uri="{FF2B5EF4-FFF2-40B4-BE49-F238E27FC236}">
                <a16:creationId xmlns:a16="http://schemas.microsoft.com/office/drawing/2014/main" id="{4B27B727-9FF8-4AB8-8A67-46D8C2B077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9" name="Rectangle 5">
            <a:extLst>
              <a:ext uri="{FF2B5EF4-FFF2-40B4-BE49-F238E27FC236}">
                <a16:creationId xmlns:a16="http://schemas.microsoft.com/office/drawing/2014/main" id="{D91C5519-F017-461F-2698-4F29C71419D5}"/>
              </a:ext>
            </a:extLst>
          </p:cNvPr>
          <p:cNvSpPr>
            <a:spLocks noChangeArrowheads="1"/>
          </p:cNvSpPr>
          <p:nvPr/>
        </p:nvSpPr>
        <p:spPr bwMode="auto">
          <a:xfrm>
            <a:off x="0" y="2540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4" name="Rectangle 2">
            <a:extLst>
              <a:ext uri="{FF2B5EF4-FFF2-40B4-BE49-F238E27FC236}">
                <a16:creationId xmlns:a16="http://schemas.microsoft.com/office/drawing/2014/main" id="{441D89AC-0E41-001F-2D29-B0FB180CA6A8}"/>
              </a:ext>
            </a:extLst>
          </p:cNvPr>
          <p:cNvSpPr>
            <a:spLocks noChangeArrowheads="1"/>
          </p:cNvSpPr>
          <p:nvPr/>
        </p:nvSpPr>
        <p:spPr bwMode="auto">
          <a:xfrm>
            <a:off x="6184900" y="29041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5" name="Picture 4">
            <a:extLst>
              <a:ext uri="{FF2B5EF4-FFF2-40B4-BE49-F238E27FC236}">
                <a16:creationId xmlns:a16="http://schemas.microsoft.com/office/drawing/2014/main" id="{CB914D8F-F89D-8133-96DF-960425E7E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688" y="1309025"/>
            <a:ext cx="5977023" cy="5164291"/>
          </a:xfrm>
          <a:prstGeom prst="rect">
            <a:avLst/>
          </a:prstGeom>
        </p:spPr>
      </p:pic>
    </p:spTree>
    <p:extLst>
      <p:ext uri="{BB962C8B-B14F-4D97-AF65-F5344CB8AC3E}">
        <p14:creationId xmlns:p14="http://schemas.microsoft.com/office/powerpoint/2010/main" val="38314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9803-2386-AD48-8337-C2E08E23D1A3}"/>
              </a:ext>
            </a:extLst>
          </p:cNvPr>
          <p:cNvSpPr>
            <a:spLocks noGrp="1"/>
          </p:cNvSpPr>
          <p:nvPr>
            <p:ph type="title"/>
          </p:nvPr>
        </p:nvSpPr>
        <p:spPr/>
        <p:txBody>
          <a:bodyPr>
            <a:normAutofit/>
          </a:bodyPr>
          <a:lstStyle/>
          <a:p>
            <a:r>
              <a:rPr lang="en-US" sz="3200" b="1" dirty="0">
                <a:solidFill>
                  <a:srgbClr val="7030A0"/>
                </a:solidFill>
              </a:rPr>
              <a:t>Socio-Behavioral Change Communication and </a:t>
            </a:r>
            <a:br>
              <a:rPr lang="en-US" sz="3200" b="1" dirty="0">
                <a:solidFill>
                  <a:srgbClr val="7030A0"/>
                </a:solidFill>
              </a:rPr>
            </a:br>
            <a:r>
              <a:rPr lang="en-US" sz="3200" b="1" dirty="0">
                <a:solidFill>
                  <a:srgbClr val="7030A0"/>
                </a:solidFill>
              </a:rPr>
              <a:t>Mitigating Underlying Drivers</a:t>
            </a:r>
          </a:p>
        </p:txBody>
      </p:sp>
      <p:sp>
        <p:nvSpPr>
          <p:cNvPr id="3" name="Content Placeholder 2">
            <a:extLst>
              <a:ext uri="{FF2B5EF4-FFF2-40B4-BE49-F238E27FC236}">
                <a16:creationId xmlns:a16="http://schemas.microsoft.com/office/drawing/2014/main" id="{5494A066-4A6D-4E41-9226-3A9CDA779F33}"/>
              </a:ext>
            </a:extLst>
          </p:cNvPr>
          <p:cNvSpPr>
            <a:spLocks noGrp="1"/>
          </p:cNvSpPr>
          <p:nvPr>
            <p:ph idx="1"/>
          </p:nvPr>
        </p:nvSpPr>
        <p:spPr/>
        <p:txBody>
          <a:bodyPr/>
          <a:lstStyle/>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DF0EA740-B7EB-4730-BAE4-8A144E3F1C32}"/>
              </a:ext>
            </a:extLst>
          </p:cNvPr>
          <p:cNvSpPr txBox="1">
            <a:spLocks/>
          </p:cNvSpPr>
          <p:nvPr/>
        </p:nvSpPr>
        <p:spPr>
          <a:xfrm>
            <a:off x="6858385" y="1311965"/>
            <a:ext cx="4816780" cy="5271397"/>
          </a:xfrm>
          <a:prstGeom prst="rect">
            <a:avLst/>
          </a:prstGeom>
          <a:solidFill>
            <a:schemeClr val="accent6">
              <a:lumMod val="20000"/>
              <a:lumOff val="80000"/>
            </a:schemeClr>
          </a:solidFill>
          <a:ln w="57150">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000" b="1" dirty="0">
                <a:effectLst/>
                <a:latin typeface="Garamond" panose="02020404030301010803" pitchFamily="18" charset="0"/>
                <a:ea typeface="Times New Roman" panose="02020603050405020304" pitchFamily="18" charset="0"/>
                <a:cs typeface="Calibri" panose="020F0502020204030204" pitchFamily="34" charset="0"/>
              </a:rPr>
              <a:t>Time Up HIV campaign was revamped </a:t>
            </a:r>
            <a:r>
              <a:rPr lang="en-US" sz="2000" b="1" dirty="0">
                <a:solidFill>
                  <a:srgbClr val="222222"/>
                </a:solidFill>
                <a:effectLst/>
                <a:latin typeface="Garamond" panose="02020404030301010803" pitchFamily="18" charset="0"/>
                <a:ea typeface="Times New Roman" panose="02020603050405020304" pitchFamily="18" charset="0"/>
                <a:cs typeface="Calibri" panose="020F0502020204030204" pitchFamily="34" charset="0"/>
              </a:rPr>
              <a:t>to reach more adolescents and youth </a:t>
            </a:r>
          </a:p>
          <a:p>
            <a:pPr>
              <a:spcAft>
                <a:spcPts val="600"/>
              </a:spcAft>
            </a:pPr>
            <a:r>
              <a:rPr lang="en-US" sz="2000" b="1" dirty="0">
                <a:effectLst/>
                <a:latin typeface="Garamond" panose="02020404030301010803" pitchFamily="18" charset="0"/>
                <a:ea typeface="Times New Roman" panose="02020603050405020304" pitchFamily="18" charset="0"/>
                <a:cs typeface="Calibri" panose="020F0502020204030204" pitchFamily="34" charset="0"/>
              </a:rPr>
              <a:t>National Commemoration days </a:t>
            </a:r>
            <a:r>
              <a:rPr lang="en-US" sz="2000" dirty="0">
                <a:effectLst/>
                <a:latin typeface="Garamond" panose="02020404030301010803" pitchFamily="18" charset="0"/>
                <a:ea typeface="Times New Roman" panose="02020603050405020304" pitchFamily="18" charset="0"/>
                <a:cs typeface="Calibri" panose="020F0502020204030204" pitchFamily="34" charset="0"/>
              </a:rPr>
              <a:t>provided opportunity for HIV Prevention messaging and other health services:</a:t>
            </a:r>
          </a:p>
          <a:p>
            <a:pPr lvl="1">
              <a:spcAft>
                <a:spcPts val="600"/>
              </a:spcAft>
            </a:pPr>
            <a:r>
              <a:rPr lang="en-UG" sz="1600" dirty="0">
                <a:effectLst/>
                <a:latin typeface="Garamond" panose="02020404030301010803" pitchFamily="18" charset="0"/>
                <a:ea typeface="Times New Roman" panose="02020603050405020304" pitchFamily="18" charset="0"/>
                <a:cs typeface="Calibri" panose="020F0502020204030204" pitchFamily="34" charset="0"/>
              </a:rPr>
              <a:t>Candlelight Memorial Day </a:t>
            </a:r>
          </a:p>
          <a:p>
            <a:pPr lvl="1">
              <a:spcAft>
                <a:spcPts val="600"/>
              </a:spcAft>
            </a:pPr>
            <a:r>
              <a:rPr lang="en-US" sz="1600" dirty="0">
                <a:effectLst/>
                <a:latin typeface="Garamond" panose="02020404030301010803" pitchFamily="18" charset="0"/>
                <a:ea typeface="Times New Roman" panose="02020603050405020304" pitchFamily="18" charset="0"/>
                <a:cs typeface="Calibri" panose="020F0502020204030204" pitchFamily="34" charset="0"/>
              </a:rPr>
              <a:t>World AIDS Day </a:t>
            </a:r>
          </a:p>
          <a:p>
            <a:pPr>
              <a:spcAft>
                <a:spcPts val="600"/>
              </a:spcAft>
            </a:pPr>
            <a:r>
              <a:rPr lang="en-US" sz="2000" b="1" dirty="0">
                <a:effectLst/>
                <a:latin typeface="Garamond" panose="02020404030301010803" pitchFamily="18" charset="0"/>
                <a:ea typeface="Times New Roman" panose="02020603050405020304" pitchFamily="18" charset="0"/>
                <a:cs typeface="Calibri" panose="020F0502020204030204" pitchFamily="34" charset="0"/>
              </a:rPr>
              <a:t>Comedy store integrated HIV messaging: </a:t>
            </a:r>
            <a:r>
              <a:rPr lang="en-UG" sz="2000" dirty="0">
                <a:effectLst/>
                <a:latin typeface="Garamond" panose="02020404030301010803" pitchFamily="18" charset="0"/>
                <a:ea typeface="Times New Roman" panose="02020603050405020304" pitchFamily="18" charset="0"/>
                <a:cs typeface="Calibri" panose="020F0502020204030204" pitchFamily="34" charset="0"/>
              </a:rPr>
              <a:t>HIV &amp; AIDS information and messages were disseminated through the various social media platforms including YouTube, WhatsApp, and Instagram by comedians to their fans</a:t>
            </a:r>
          </a:p>
          <a:p>
            <a:pPr>
              <a:spcAft>
                <a:spcPts val="600"/>
              </a:spcAft>
            </a:pPr>
            <a:r>
              <a:rPr lang="en-US" sz="2000" b="1" dirty="0">
                <a:effectLst/>
                <a:latin typeface="Garamond" panose="02020404030301010803" pitchFamily="18" charset="0"/>
                <a:ea typeface="Times New Roman" panose="02020603050405020304" pitchFamily="18" charset="0"/>
                <a:cs typeface="Calibri" panose="020F0502020204030204" pitchFamily="34" charset="0"/>
              </a:rPr>
              <a:t>Community health education sessions and radio talks shows</a:t>
            </a:r>
            <a:r>
              <a:rPr lang="en-UG" sz="2000" dirty="0">
                <a:effectLst/>
                <a:latin typeface="Garamond" panose="02020404030301010803" pitchFamily="18" charset="0"/>
                <a:cs typeface="Calibri" panose="020F0502020204030204" pitchFamily="34" charset="0"/>
              </a:rPr>
              <a:t> </a:t>
            </a:r>
            <a:endParaRPr lang="en-US" sz="2000" dirty="0">
              <a:latin typeface="Garamond" panose="02020404030301010803" pitchFamily="18" charset="0"/>
              <a:cs typeface="Calibri" panose="020F0502020204030204" pitchFamily="34" charset="0"/>
            </a:endParaRPr>
          </a:p>
        </p:txBody>
      </p:sp>
      <p:pic>
        <p:nvPicPr>
          <p:cNvPr id="9" name="Picture 8">
            <a:extLst>
              <a:ext uri="{FF2B5EF4-FFF2-40B4-BE49-F238E27FC236}">
                <a16:creationId xmlns:a16="http://schemas.microsoft.com/office/drawing/2014/main" id="{6296936B-8F83-0E09-92A1-49D5C5F0E062}"/>
              </a:ext>
            </a:extLst>
          </p:cNvPr>
          <p:cNvPicPr>
            <a:picLocks noChangeAspect="1"/>
          </p:cNvPicPr>
          <p:nvPr/>
        </p:nvPicPr>
        <p:blipFill>
          <a:blip r:embed="rId3"/>
          <a:stretch>
            <a:fillRect/>
          </a:stretch>
        </p:blipFill>
        <p:spPr>
          <a:xfrm>
            <a:off x="818707" y="1733108"/>
            <a:ext cx="5830571" cy="4850254"/>
          </a:xfrm>
          <a:prstGeom prst="rect">
            <a:avLst/>
          </a:prstGeom>
        </p:spPr>
      </p:pic>
    </p:spTree>
    <p:extLst>
      <p:ext uri="{BB962C8B-B14F-4D97-AF65-F5344CB8AC3E}">
        <p14:creationId xmlns:p14="http://schemas.microsoft.com/office/powerpoint/2010/main" val="69556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54CC-220F-4857-AF11-92D9BD9101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188091-4D74-45D1-9E57-52D613B8EDE5}"/>
              </a:ext>
            </a:extLst>
          </p:cNvPr>
          <p:cNvSpPr>
            <a:spLocks noGrp="1"/>
          </p:cNvSpPr>
          <p:nvPr>
            <p:ph idx="1"/>
          </p:nvPr>
        </p:nvSpPr>
        <p:spPr/>
        <p:txBody>
          <a:bodyPr/>
          <a:lstStyle/>
          <a:p>
            <a:pPr marL="0" indent="0" algn="ctr">
              <a:buNone/>
            </a:pPr>
            <a:endParaRPr lang="en-US" sz="8000" dirty="0"/>
          </a:p>
          <a:p>
            <a:pPr marL="0" indent="0" algn="ctr">
              <a:buNone/>
            </a:pPr>
            <a:r>
              <a:rPr lang="en-US" sz="8000" dirty="0"/>
              <a:t>Care and Treatment </a:t>
            </a:r>
          </a:p>
          <a:p>
            <a:endParaRPr lang="en-US" dirty="0"/>
          </a:p>
        </p:txBody>
      </p:sp>
    </p:spTree>
    <p:extLst>
      <p:ext uri="{BB962C8B-B14F-4D97-AF65-F5344CB8AC3E}">
        <p14:creationId xmlns:p14="http://schemas.microsoft.com/office/powerpoint/2010/main" val="118197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0357-C92A-5202-A897-A990B18FA427}"/>
              </a:ext>
            </a:extLst>
          </p:cNvPr>
          <p:cNvSpPr>
            <a:spLocks noGrp="1"/>
          </p:cNvSpPr>
          <p:nvPr>
            <p:ph type="title"/>
          </p:nvPr>
        </p:nvSpPr>
        <p:spPr/>
        <p:txBody>
          <a:bodyPr/>
          <a:lstStyle/>
          <a:p>
            <a:r>
              <a:rPr lang="en-US" sz="4400" b="1" dirty="0"/>
              <a:t>ART Coverage &amp;   VL Suppressio</a:t>
            </a:r>
            <a:r>
              <a:rPr lang="en-US" b="1" dirty="0"/>
              <a:t>n </a:t>
            </a:r>
            <a:endParaRPr lang="en-UG" b="1" dirty="0"/>
          </a:p>
        </p:txBody>
      </p:sp>
      <p:sp>
        <p:nvSpPr>
          <p:cNvPr id="3" name="Content Placeholder 2">
            <a:extLst>
              <a:ext uri="{FF2B5EF4-FFF2-40B4-BE49-F238E27FC236}">
                <a16:creationId xmlns:a16="http://schemas.microsoft.com/office/drawing/2014/main" id="{090CED43-D100-8D15-8515-C756B65B4CC4}"/>
              </a:ext>
            </a:extLst>
          </p:cNvPr>
          <p:cNvSpPr>
            <a:spLocks noGrp="1"/>
          </p:cNvSpPr>
          <p:nvPr>
            <p:ph sz="half" idx="1"/>
          </p:nvPr>
        </p:nvSpPr>
        <p:spPr>
          <a:xfrm>
            <a:off x="609600" y="1583984"/>
            <a:ext cx="5384800" cy="4525963"/>
          </a:xfrm>
          <a:solidFill>
            <a:schemeClr val="tx2">
              <a:lumMod val="50000"/>
            </a:schemeClr>
          </a:solidFill>
        </p:spPr>
        <p:txBody>
          <a:bodyPr>
            <a:normAutofit fontScale="92500" lnSpcReduction="10000"/>
          </a:bodyPr>
          <a:lstStyle/>
          <a:p>
            <a:pPr marL="285750" indent="-285750">
              <a:buFont typeface="Arial" panose="020B0604020202020204" pitchFamily="34" charset="0"/>
              <a:buChar char="•"/>
            </a:pPr>
            <a:r>
              <a:rPr lang="en-US" sz="2800" b="1" dirty="0">
                <a:solidFill>
                  <a:schemeClr val="bg1"/>
                </a:solidFill>
                <a:latin typeface="Garamond" panose="02020404030301010803" pitchFamily="18" charset="0"/>
              </a:rPr>
              <a:t>ART coverage maintained at 97% overall </a:t>
            </a:r>
          </a:p>
          <a:p>
            <a:pPr marL="685800" lvl="1">
              <a:buFont typeface="Arial" panose="020B0604020202020204" pitchFamily="34" charset="0"/>
              <a:buChar char="•"/>
            </a:pPr>
            <a:r>
              <a:rPr lang="en-US" b="1" dirty="0">
                <a:solidFill>
                  <a:schemeClr val="bg1"/>
                </a:solidFill>
                <a:latin typeface="Garamond" panose="02020404030301010803" pitchFamily="18" charset="0"/>
              </a:rPr>
              <a:t>Female &gt;100% </a:t>
            </a:r>
          </a:p>
          <a:p>
            <a:pPr marL="685800" lvl="1">
              <a:buFont typeface="Arial" panose="020B0604020202020204" pitchFamily="34" charset="0"/>
              <a:buChar char="•"/>
            </a:pPr>
            <a:r>
              <a:rPr lang="en-US" b="1" dirty="0">
                <a:solidFill>
                  <a:schemeClr val="bg1"/>
                </a:solidFill>
                <a:latin typeface="Garamond" panose="02020404030301010803" pitchFamily="18" charset="0"/>
              </a:rPr>
              <a:t>Male 93%</a:t>
            </a:r>
          </a:p>
          <a:p>
            <a:pPr marL="685800" lvl="1">
              <a:buFont typeface="Arial" panose="020B0604020202020204" pitchFamily="34" charset="0"/>
              <a:buChar char="•"/>
            </a:pPr>
            <a:r>
              <a:rPr lang="en-US" b="1" dirty="0">
                <a:solidFill>
                  <a:schemeClr val="bg1"/>
                </a:solidFill>
                <a:latin typeface="Garamond" panose="02020404030301010803" pitchFamily="18" charset="0"/>
              </a:rPr>
              <a:t>Children &lt;15 </a:t>
            </a:r>
            <a:r>
              <a:rPr lang="en-US" b="1" dirty="0" err="1">
                <a:solidFill>
                  <a:schemeClr val="bg1"/>
                </a:solidFill>
                <a:latin typeface="Garamond" panose="02020404030301010803" pitchFamily="18" charset="0"/>
              </a:rPr>
              <a:t>yrs</a:t>
            </a:r>
            <a:r>
              <a:rPr lang="en-US" b="1" dirty="0">
                <a:solidFill>
                  <a:schemeClr val="bg1"/>
                </a:solidFill>
                <a:latin typeface="Garamond" panose="02020404030301010803" pitchFamily="18" charset="0"/>
              </a:rPr>
              <a:t> </a:t>
            </a:r>
            <a:r>
              <a:rPr lang="en-US" b="1" dirty="0">
                <a:solidFill>
                  <a:srgbClr val="C00000"/>
                </a:solidFill>
                <a:latin typeface="Garamond" panose="02020404030301010803" pitchFamily="18" charset="0"/>
              </a:rPr>
              <a:t>75%</a:t>
            </a:r>
          </a:p>
          <a:p>
            <a:pPr marL="0" indent="0">
              <a:buNone/>
            </a:pPr>
            <a:endParaRPr lang="en-US" sz="2800" b="1" dirty="0">
              <a:solidFill>
                <a:srgbClr val="C00000"/>
              </a:solidFill>
              <a:latin typeface="Garamond" panose="02020404030301010803" pitchFamily="18" charset="0"/>
            </a:endParaRPr>
          </a:p>
          <a:p>
            <a:pPr marL="285750" indent="-285750">
              <a:buFont typeface="Arial" panose="020B0604020202020204" pitchFamily="34" charset="0"/>
              <a:buChar char="•"/>
            </a:pPr>
            <a:r>
              <a:rPr lang="en-US" sz="2800" b="1" dirty="0">
                <a:solidFill>
                  <a:schemeClr val="bg1"/>
                </a:solidFill>
                <a:latin typeface="Garamond" panose="02020404030301010803" pitchFamily="18" charset="0"/>
              </a:rPr>
              <a:t>VL Suppression: 96% overall, improved due to optimized ART regimens.  </a:t>
            </a:r>
          </a:p>
          <a:p>
            <a:pPr marL="685800" lvl="1">
              <a:buFont typeface="Arial" panose="020B0604020202020204" pitchFamily="34" charset="0"/>
              <a:buChar char="•"/>
            </a:pPr>
            <a:r>
              <a:rPr lang="en-US" b="1" dirty="0">
                <a:solidFill>
                  <a:schemeClr val="bg1"/>
                </a:solidFill>
                <a:latin typeface="Garamond" panose="02020404030301010803" pitchFamily="18" charset="0"/>
              </a:rPr>
              <a:t>Adults 97%; </a:t>
            </a:r>
          </a:p>
          <a:p>
            <a:pPr marL="685800" lvl="1">
              <a:buFont typeface="Arial" panose="020B0604020202020204" pitchFamily="34" charset="0"/>
              <a:buChar char="•"/>
            </a:pPr>
            <a:r>
              <a:rPr lang="en-US" b="1" dirty="0">
                <a:solidFill>
                  <a:schemeClr val="bg1"/>
                </a:solidFill>
                <a:latin typeface="Garamond" panose="02020404030301010803" pitchFamily="18" charset="0"/>
              </a:rPr>
              <a:t>Children 0-9 </a:t>
            </a:r>
            <a:r>
              <a:rPr lang="en-US" b="1" dirty="0" err="1">
                <a:solidFill>
                  <a:schemeClr val="bg1"/>
                </a:solidFill>
                <a:latin typeface="Garamond" panose="02020404030301010803" pitchFamily="18" charset="0"/>
              </a:rPr>
              <a:t>yrs</a:t>
            </a:r>
            <a:r>
              <a:rPr lang="en-US" b="1" dirty="0">
                <a:solidFill>
                  <a:schemeClr val="bg1"/>
                </a:solidFill>
                <a:latin typeface="Garamond" panose="02020404030301010803" pitchFamily="18" charset="0"/>
              </a:rPr>
              <a:t> </a:t>
            </a:r>
            <a:r>
              <a:rPr lang="en-US" b="1" dirty="0">
                <a:solidFill>
                  <a:srgbClr val="C00000"/>
                </a:solidFill>
                <a:latin typeface="Garamond" panose="02020404030301010803" pitchFamily="18" charset="0"/>
              </a:rPr>
              <a:t>87%, </a:t>
            </a:r>
            <a:r>
              <a:rPr lang="en-US" b="1" dirty="0">
                <a:solidFill>
                  <a:schemeClr val="bg1"/>
                </a:solidFill>
                <a:latin typeface="Garamond" panose="02020404030301010803" pitchFamily="18" charset="0"/>
              </a:rPr>
              <a:t>10-19 </a:t>
            </a:r>
            <a:r>
              <a:rPr lang="en-US" b="1" dirty="0" err="1">
                <a:solidFill>
                  <a:schemeClr val="bg1"/>
                </a:solidFill>
                <a:latin typeface="Garamond" panose="02020404030301010803" pitchFamily="18" charset="0"/>
              </a:rPr>
              <a:t>yrs</a:t>
            </a:r>
            <a:r>
              <a:rPr lang="en-US" b="1" dirty="0">
                <a:solidFill>
                  <a:srgbClr val="C00000"/>
                </a:solidFill>
                <a:latin typeface="Garamond" panose="02020404030301010803" pitchFamily="18" charset="0"/>
              </a:rPr>
              <a:t> 89%</a:t>
            </a:r>
            <a:endParaRPr lang="en-UG" dirty="0">
              <a:latin typeface="Garamond" panose="02020404030301010803" pitchFamily="18" charset="0"/>
            </a:endParaRPr>
          </a:p>
        </p:txBody>
      </p:sp>
      <p:sp>
        <p:nvSpPr>
          <p:cNvPr id="5" name="Rectangle 2">
            <a:extLst>
              <a:ext uri="{FF2B5EF4-FFF2-40B4-BE49-F238E27FC236}">
                <a16:creationId xmlns:a16="http://schemas.microsoft.com/office/drawing/2014/main" id="{B8077E9C-E784-6C02-772A-2A7122133572}"/>
              </a:ext>
            </a:extLst>
          </p:cNvPr>
          <p:cNvSpPr>
            <a:spLocks noChangeArrowheads="1"/>
          </p:cNvSpPr>
          <p:nvPr/>
        </p:nvSpPr>
        <p:spPr bwMode="auto">
          <a:xfrm>
            <a:off x="6096000" y="960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6" name="Rectangle 3">
            <a:extLst>
              <a:ext uri="{FF2B5EF4-FFF2-40B4-BE49-F238E27FC236}">
                <a16:creationId xmlns:a16="http://schemas.microsoft.com/office/drawing/2014/main" id="{14110BFA-B124-A382-FC49-15BF8FDE5A3C}"/>
              </a:ext>
            </a:extLst>
          </p:cNvPr>
          <p:cNvSpPr>
            <a:spLocks noChangeArrowheads="1"/>
          </p:cNvSpPr>
          <p:nvPr/>
        </p:nvSpPr>
        <p:spPr bwMode="auto">
          <a:xfrm>
            <a:off x="6096000" y="3119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7" name="Picture 6">
            <a:extLst>
              <a:ext uri="{FF2B5EF4-FFF2-40B4-BE49-F238E27FC236}">
                <a16:creationId xmlns:a16="http://schemas.microsoft.com/office/drawing/2014/main" id="{CA6E3CCA-311D-582E-47C2-9315A4CB7986}"/>
              </a:ext>
            </a:extLst>
          </p:cNvPr>
          <p:cNvPicPr>
            <a:picLocks noChangeAspect="1"/>
          </p:cNvPicPr>
          <p:nvPr/>
        </p:nvPicPr>
        <p:blipFill>
          <a:blip r:embed="rId3"/>
          <a:stretch>
            <a:fillRect/>
          </a:stretch>
        </p:blipFill>
        <p:spPr>
          <a:xfrm>
            <a:off x="6096000" y="3846965"/>
            <a:ext cx="5943600" cy="2736389"/>
          </a:xfrm>
          <a:prstGeom prst="rect">
            <a:avLst/>
          </a:prstGeom>
        </p:spPr>
      </p:pic>
      <p:graphicFrame>
        <p:nvGraphicFramePr>
          <p:cNvPr id="4" name="Chart 3">
            <a:extLst>
              <a:ext uri="{FF2B5EF4-FFF2-40B4-BE49-F238E27FC236}">
                <a16:creationId xmlns:a16="http://schemas.microsoft.com/office/drawing/2014/main" id="{81295667-FBF9-9C1C-C029-AE4B5FDFD4A4}"/>
              </a:ext>
            </a:extLst>
          </p:cNvPr>
          <p:cNvGraphicFramePr>
            <a:graphicFrameLocks/>
          </p:cNvGraphicFramePr>
          <p:nvPr>
            <p:extLst>
              <p:ext uri="{D42A27DB-BD31-4B8C-83A1-F6EECF244321}">
                <p14:modId xmlns:p14="http://schemas.microsoft.com/office/powerpoint/2010/main" val="2525056721"/>
              </p:ext>
            </p:extLst>
          </p:nvPr>
        </p:nvGraphicFramePr>
        <p:xfrm>
          <a:off x="6197602" y="1526652"/>
          <a:ext cx="5740398" cy="2211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093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58675-E48A-FE7D-C141-B3830671B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B07BD-B6B6-D5B4-3B35-3335B5469201}"/>
              </a:ext>
            </a:extLst>
          </p:cNvPr>
          <p:cNvSpPr>
            <a:spLocks noGrp="1"/>
          </p:cNvSpPr>
          <p:nvPr>
            <p:ph type="title"/>
          </p:nvPr>
        </p:nvSpPr>
        <p:spPr/>
        <p:txBody>
          <a:bodyPr/>
          <a:lstStyle/>
          <a:p>
            <a:r>
              <a:rPr lang="en-UG" b="1" dirty="0">
                <a:solidFill>
                  <a:srgbClr val="7030A0"/>
                </a:solidFill>
              </a:rPr>
              <a:t>Differentiated Service Delivery </a:t>
            </a:r>
            <a:endParaRPr lang="en-UG" dirty="0">
              <a:solidFill>
                <a:srgbClr val="7030A0"/>
              </a:solidFill>
            </a:endParaRPr>
          </a:p>
        </p:txBody>
      </p:sp>
      <p:pic>
        <p:nvPicPr>
          <p:cNvPr id="4" name="Content Placeholder 3">
            <a:extLst>
              <a:ext uri="{FF2B5EF4-FFF2-40B4-BE49-F238E27FC236}">
                <a16:creationId xmlns:a16="http://schemas.microsoft.com/office/drawing/2014/main" id="{4561088C-2587-472E-BEE3-2F26ABC65F27}"/>
              </a:ext>
            </a:extLst>
          </p:cNvPr>
          <p:cNvPicPr>
            <a:picLocks noGrp="1" noChangeAspect="1"/>
          </p:cNvPicPr>
          <p:nvPr>
            <p:ph idx="1"/>
          </p:nvPr>
        </p:nvPicPr>
        <p:blipFill>
          <a:blip r:embed="rId3"/>
          <a:stretch>
            <a:fillRect/>
          </a:stretch>
        </p:blipFill>
        <p:spPr>
          <a:xfrm>
            <a:off x="844446" y="1417638"/>
            <a:ext cx="6022826" cy="4553504"/>
          </a:xfrm>
          <a:prstGeom prst="rect">
            <a:avLst/>
          </a:prstGeom>
        </p:spPr>
      </p:pic>
      <p:sp>
        <p:nvSpPr>
          <p:cNvPr id="6" name="TextBox 5">
            <a:extLst>
              <a:ext uri="{FF2B5EF4-FFF2-40B4-BE49-F238E27FC236}">
                <a16:creationId xmlns:a16="http://schemas.microsoft.com/office/drawing/2014/main" id="{9242D873-F78D-B6E2-77DE-0989EA0E6A1B}"/>
              </a:ext>
            </a:extLst>
          </p:cNvPr>
          <p:cNvSpPr txBox="1"/>
          <p:nvPr/>
        </p:nvSpPr>
        <p:spPr>
          <a:xfrm>
            <a:off x="7102118" y="1542361"/>
            <a:ext cx="4829058" cy="4893647"/>
          </a:xfrm>
          <a:prstGeom prst="rect">
            <a:avLst/>
          </a:prstGeom>
          <a:solidFill>
            <a:schemeClr val="accent6">
              <a:lumMod val="20000"/>
              <a:lumOff val="80000"/>
            </a:schemeClr>
          </a:solidFill>
          <a:ln w="57150">
            <a:solidFill>
              <a:srgbClr val="C00000"/>
            </a:solidFill>
          </a:ln>
        </p:spPr>
        <p:txBody>
          <a:bodyPr wrap="square" rtlCol="0">
            <a:spAutoFit/>
          </a:bodyPr>
          <a:lstStyle/>
          <a:p>
            <a:pPr marL="285750" indent="-285750">
              <a:buFont typeface="Wingdings" pitchFamily="2" charset="2"/>
              <a:buChar char="q"/>
            </a:pPr>
            <a:r>
              <a:rPr lang="en-UG" sz="2400" b="1" dirty="0">
                <a:latin typeface="Garamond" panose="02020404030301010803" pitchFamily="18" charset="0"/>
              </a:rPr>
              <a:t>Over 90% of clients are given &gt; 3/12 of refills (MMD)</a:t>
            </a:r>
          </a:p>
          <a:p>
            <a:pPr marL="285750" indent="-285750">
              <a:buFont typeface="Wingdings" pitchFamily="2" charset="2"/>
              <a:buChar char="q"/>
            </a:pPr>
            <a:r>
              <a:rPr lang="en-GB" sz="2400" b="1" dirty="0">
                <a:latin typeface="Garamond" panose="02020404030301010803" pitchFamily="18" charset="0"/>
              </a:rPr>
              <a:t>Over 50% only pick up ARVs at facility </a:t>
            </a:r>
          </a:p>
          <a:p>
            <a:pPr marL="285750" indent="-285750">
              <a:buFont typeface="Wingdings" pitchFamily="2" charset="2"/>
              <a:buChar char="q"/>
            </a:pPr>
            <a:r>
              <a:rPr lang="en-GB" sz="2400" b="1" dirty="0">
                <a:latin typeface="Garamond" panose="02020404030301010803" pitchFamily="18" charset="0"/>
              </a:rPr>
              <a:t>118 Community Pharmacies provide ARV refills </a:t>
            </a:r>
          </a:p>
          <a:p>
            <a:pPr marL="285750" indent="-285750">
              <a:buFont typeface="Wingdings" pitchFamily="2" charset="2"/>
              <a:buChar char="q"/>
            </a:pPr>
            <a:r>
              <a:rPr lang="en-GB" sz="2400" b="1" dirty="0">
                <a:latin typeface="Garamond" panose="02020404030301010803" pitchFamily="18" charset="0"/>
              </a:rPr>
              <a:t>YAPs implemented in almost all Districts</a:t>
            </a:r>
          </a:p>
          <a:p>
            <a:pPr marL="285750" indent="-285750">
              <a:buFont typeface="Wingdings" pitchFamily="2" charset="2"/>
              <a:buChar char="q"/>
            </a:pPr>
            <a:r>
              <a:rPr lang="en-GB" sz="2400" b="1" dirty="0">
                <a:solidFill>
                  <a:srgbClr val="C00000"/>
                </a:solidFill>
                <a:latin typeface="Garamond" panose="02020404030301010803" pitchFamily="18" charset="0"/>
              </a:rPr>
              <a:t>However, retention is still suboptimal: </a:t>
            </a:r>
          </a:p>
          <a:p>
            <a:pPr marL="742950" lvl="1" indent="-285750">
              <a:buFont typeface="Wingdings" pitchFamily="2" charset="2"/>
              <a:buChar char="q"/>
            </a:pPr>
            <a:r>
              <a:rPr lang="en-GB" sz="2400" b="1" dirty="0">
                <a:solidFill>
                  <a:srgbClr val="C00000"/>
                </a:solidFill>
                <a:latin typeface="Garamond" panose="02020404030301010803" pitchFamily="18" charset="0"/>
              </a:rPr>
              <a:t>86% at Month 6 </a:t>
            </a:r>
          </a:p>
          <a:p>
            <a:pPr marL="742950" lvl="1" indent="-285750">
              <a:buFont typeface="Wingdings" pitchFamily="2" charset="2"/>
              <a:buChar char="q"/>
            </a:pPr>
            <a:r>
              <a:rPr lang="en-GB" sz="2400" b="1" dirty="0">
                <a:solidFill>
                  <a:srgbClr val="C00000"/>
                </a:solidFill>
                <a:latin typeface="Garamond" panose="02020404030301010803" pitchFamily="18" charset="0"/>
              </a:rPr>
              <a:t>82% at Month 12 following ART initiation </a:t>
            </a:r>
          </a:p>
        </p:txBody>
      </p:sp>
    </p:spTree>
    <p:extLst>
      <p:ext uri="{BB962C8B-B14F-4D97-AF65-F5344CB8AC3E}">
        <p14:creationId xmlns:p14="http://schemas.microsoft.com/office/powerpoint/2010/main" val="127345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1340-977B-E940-B56F-CC8DD3723F7A}"/>
              </a:ext>
            </a:extLst>
          </p:cNvPr>
          <p:cNvSpPr>
            <a:spLocks noGrp="1"/>
          </p:cNvSpPr>
          <p:nvPr>
            <p:ph type="title"/>
          </p:nvPr>
        </p:nvSpPr>
        <p:spPr>
          <a:xfrm>
            <a:off x="2386361" y="274638"/>
            <a:ext cx="7817006" cy="1143000"/>
          </a:xfrm>
        </p:spPr>
        <p:txBody>
          <a:bodyPr>
            <a:normAutofit fontScale="90000"/>
          </a:bodyPr>
          <a:lstStyle/>
          <a:p>
            <a:r>
              <a:rPr lang="en-US" b="1" dirty="0">
                <a:solidFill>
                  <a:srgbClr val="7030A0"/>
                </a:solidFill>
              </a:rPr>
              <a:t>HIV/TB integration: Improved TPT coverage and completion rates   </a:t>
            </a:r>
          </a:p>
        </p:txBody>
      </p:sp>
      <p:sp>
        <p:nvSpPr>
          <p:cNvPr id="6" name="Rectangle 2">
            <a:extLst>
              <a:ext uri="{FF2B5EF4-FFF2-40B4-BE49-F238E27FC236}">
                <a16:creationId xmlns:a16="http://schemas.microsoft.com/office/drawing/2014/main" id="{57BD2638-FA54-CC93-D0F4-04C775832C6A}"/>
              </a:ext>
            </a:extLst>
          </p:cNvPr>
          <p:cNvSpPr>
            <a:spLocks noChangeArrowheads="1"/>
          </p:cNvSpPr>
          <p:nvPr/>
        </p:nvSpPr>
        <p:spPr bwMode="auto">
          <a:xfrm>
            <a:off x="1190846" y="12014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8193" name="Picture 2029644448">
            <a:extLst>
              <a:ext uri="{FF2B5EF4-FFF2-40B4-BE49-F238E27FC236}">
                <a16:creationId xmlns:a16="http://schemas.microsoft.com/office/drawing/2014/main" id="{BFFBDD9F-5526-35F0-43B4-AD9D25F1B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17" y="1417638"/>
            <a:ext cx="11249246" cy="5270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380BE46-BC64-DA3E-6B6E-79F05EE7BCA8}"/>
              </a:ext>
            </a:extLst>
          </p:cNvPr>
          <p:cNvSpPr>
            <a:spLocks noChangeArrowheads="1"/>
          </p:cNvSpPr>
          <p:nvPr/>
        </p:nvSpPr>
        <p:spPr bwMode="auto">
          <a:xfrm>
            <a:off x="1190846" y="363987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Tree>
    <p:extLst>
      <p:ext uri="{BB962C8B-B14F-4D97-AF65-F5344CB8AC3E}">
        <p14:creationId xmlns:p14="http://schemas.microsoft.com/office/powerpoint/2010/main" val="224557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ECA6-1AE7-E273-BF03-CA01B0931EBE}"/>
              </a:ext>
            </a:extLst>
          </p:cNvPr>
          <p:cNvSpPr>
            <a:spLocks noGrp="1"/>
          </p:cNvSpPr>
          <p:nvPr>
            <p:ph type="title"/>
          </p:nvPr>
        </p:nvSpPr>
        <p:spPr>
          <a:xfrm>
            <a:off x="2339162" y="274638"/>
            <a:ext cx="7591647" cy="969372"/>
          </a:xfrm>
        </p:spPr>
        <p:txBody>
          <a:bodyPr>
            <a:normAutofit/>
          </a:bodyPr>
          <a:lstStyle/>
          <a:p>
            <a:r>
              <a:rPr lang="en-UG" b="1" dirty="0">
                <a:solidFill>
                  <a:srgbClr val="7030A0"/>
                </a:solidFill>
              </a:rPr>
              <a:t>Mortality among PLHIV </a:t>
            </a:r>
          </a:p>
        </p:txBody>
      </p:sp>
      <p:sp>
        <p:nvSpPr>
          <p:cNvPr id="4" name="Rectangle 2">
            <a:extLst>
              <a:ext uri="{FF2B5EF4-FFF2-40B4-BE49-F238E27FC236}">
                <a16:creationId xmlns:a16="http://schemas.microsoft.com/office/drawing/2014/main" id="{B3B44A4D-AFCE-AB7F-79D6-6BC7D7E03BA3}"/>
              </a:ext>
            </a:extLst>
          </p:cNvPr>
          <p:cNvSpPr>
            <a:spLocks noChangeArrowheads="1"/>
          </p:cNvSpPr>
          <p:nvPr/>
        </p:nvSpPr>
        <p:spPr bwMode="auto">
          <a:xfrm>
            <a:off x="863600" y="12440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9217" name="Picture 929331346">
            <a:extLst>
              <a:ext uri="{FF2B5EF4-FFF2-40B4-BE49-F238E27FC236}">
                <a16:creationId xmlns:a16="http://schemas.microsoft.com/office/drawing/2014/main" id="{AEC79DA7-9B6F-85A5-3BAE-1A57AACC3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21" y="1405291"/>
            <a:ext cx="5397060" cy="45308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B622AF2-A675-19A0-0473-17EED58FE613}"/>
              </a:ext>
            </a:extLst>
          </p:cNvPr>
          <p:cNvSpPr>
            <a:spLocks noChangeArrowheads="1"/>
          </p:cNvSpPr>
          <p:nvPr/>
        </p:nvSpPr>
        <p:spPr bwMode="auto">
          <a:xfrm>
            <a:off x="863600" y="35046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sp>
        <p:nvSpPr>
          <p:cNvPr id="6" name="TextBox 5">
            <a:extLst>
              <a:ext uri="{FF2B5EF4-FFF2-40B4-BE49-F238E27FC236}">
                <a16:creationId xmlns:a16="http://schemas.microsoft.com/office/drawing/2014/main" id="{767CD2B3-85B9-63DB-7C1B-CB9F306FC7B5}"/>
              </a:ext>
            </a:extLst>
          </p:cNvPr>
          <p:cNvSpPr txBox="1"/>
          <p:nvPr/>
        </p:nvSpPr>
        <p:spPr>
          <a:xfrm>
            <a:off x="6600902" y="1405292"/>
            <a:ext cx="5360727" cy="4524315"/>
          </a:xfrm>
          <a:prstGeom prst="rect">
            <a:avLst/>
          </a:prstGeom>
          <a:solidFill>
            <a:schemeClr val="accent4">
              <a:lumMod val="20000"/>
              <a:lumOff val="80000"/>
            </a:schemeClr>
          </a:solidFill>
          <a:ln w="57150">
            <a:solidFill>
              <a:srgbClr val="002060"/>
            </a:solidFill>
          </a:ln>
        </p:spPr>
        <p:txBody>
          <a:bodyPr wrap="square" rtlCol="0">
            <a:spAutoFit/>
          </a:bodyPr>
          <a:lstStyle/>
          <a:p>
            <a:pPr marL="285750" indent="-285750">
              <a:buFont typeface="Wingdings" pitchFamily="2" charset="2"/>
              <a:buChar char="q"/>
            </a:pPr>
            <a:r>
              <a:rPr lang="en-US" sz="2400" b="1" dirty="0">
                <a:latin typeface="Garamond" panose="02020404030301010803" pitchFamily="18" charset="0"/>
              </a:rPr>
              <a:t>AIDS related m</a:t>
            </a:r>
            <a:r>
              <a:rPr lang="en-UG" sz="2400" b="1" dirty="0">
                <a:latin typeface="Garamond" panose="02020404030301010803" pitchFamily="18" charset="0"/>
              </a:rPr>
              <a:t>ortality declined </a:t>
            </a:r>
            <a:r>
              <a:rPr lang="en-US" sz="2400" b="1" dirty="0">
                <a:latin typeface="Garamond" panose="02020404030301010803" pitchFamily="18" charset="0"/>
              </a:rPr>
              <a:t>minimally </a:t>
            </a:r>
            <a:r>
              <a:rPr lang="en-UG" sz="2400" b="1" dirty="0">
                <a:latin typeface="Garamond" panose="02020404030301010803" pitchFamily="18" charset="0"/>
              </a:rPr>
              <a:t>ie from 21,000 in 2020/21 to 1</a:t>
            </a:r>
            <a:r>
              <a:rPr lang="en-US" sz="2400" b="1" dirty="0">
                <a:latin typeface="Garamond" panose="02020404030301010803" pitchFamily="18" charset="0"/>
              </a:rPr>
              <a:t>9</a:t>
            </a:r>
            <a:r>
              <a:rPr lang="en-UG" sz="2400" b="1" dirty="0">
                <a:latin typeface="Garamond" panose="02020404030301010803" pitchFamily="18" charset="0"/>
              </a:rPr>
              <a:t>,724 in 2023/24</a:t>
            </a:r>
            <a:r>
              <a:rPr lang="en-US" sz="2400" b="1" dirty="0">
                <a:latin typeface="Garamond" panose="02020404030301010803" pitchFamily="18" charset="0"/>
              </a:rPr>
              <a:t>, </a:t>
            </a:r>
            <a:endParaRPr lang="en-UG" sz="2400" b="1" dirty="0">
              <a:latin typeface="Garamond" panose="02020404030301010803" pitchFamily="18" charset="0"/>
            </a:endParaRPr>
          </a:p>
          <a:p>
            <a:endParaRPr lang="en-UG" sz="2400" b="1" dirty="0">
              <a:latin typeface="Garamond" panose="02020404030301010803" pitchFamily="18" charset="0"/>
            </a:endParaRPr>
          </a:p>
          <a:p>
            <a:pPr marL="285750" indent="-285750">
              <a:buFont typeface="Wingdings" pitchFamily="2" charset="2"/>
              <a:buChar char="q"/>
            </a:pPr>
            <a:r>
              <a:rPr lang="en-UG" sz="2400" b="1" dirty="0">
                <a:latin typeface="Garamond" panose="02020404030301010803" pitchFamily="18" charset="0"/>
              </a:rPr>
              <a:t>Increasing Non-AIDS r</a:t>
            </a:r>
            <a:r>
              <a:rPr lang="en-GB" sz="2400" b="1" dirty="0">
                <a:latin typeface="Garamond" panose="02020404030301010803" pitchFamily="18" charset="0"/>
              </a:rPr>
              <a:t>e</a:t>
            </a:r>
            <a:r>
              <a:rPr lang="en-UG" sz="2400" b="1" dirty="0">
                <a:latin typeface="Garamond" panose="02020404030301010803" pitchFamily="18" charset="0"/>
              </a:rPr>
              <a:t>lated mortality among PLHIV</a:t>
            </a:r>
          </a:p>
          <a:p>
            <a:endParaRPr lang="en-UG" sz="2400" b="1" dirty="0">
              <a:latin typeface="Garamond" panose="02020404030301010803" pitchFamily="18" charset="0"/>
            </a:endParaRPr>
          </a:p>
          <a:p>
            <a:pPr marL="285750" indent="-285750">
              <a:buFont typeface="Wingdings" pitchFamily="2" charset="2"/>
              <a:buChar char="q"/>
            </a:pPr>
            <a:r>
              <a:rPr lang="en-UG" sz="2400" b="1" dirty="0">
                <a:latin typeface="Garamond" panose="02020404030301010803" pitchFamily="18" charset="0"/>
              </a:rPr>
              <a:t>Key issues </a:t>
            </a:r>
          </a:p>
          <a:p>
            <a:pPr marL="742950" lvl="1" indent="-285750">
              <a:buFont typeface="Wingdings" pitchFamily="2" charset="2"/>
              <a:buChar char="q"/>
            </a:pPr>
            <a:r>
              <a:rPr lang="en-UG" sz="2400" b="1" dirty="0">
                <a:latin typeface="Garamond" panose="02020404030301010803" pitchFamily="18" charset="0"/>
              </a:rPr>
              <a:t>Late HIV diagnosis with advanced HIV Disease (24%)  </a:t>
            </a:r>
          </a:p>
          <a:p>
            <a:pPr marL="742950" lvl="1" indent="-285750">
              <a:buFont typeface="Wingdings" pitchFamily="2" charset="2"/>
              <a:buChar char="q"/>
            </a:pPr>
            <a:r>
              <a:rPr lang="en-UG" sz="2400" b="1" dirty="0">
                <a:latin typeface="Garamond" panose="02020404030301010803" pitchFamily="18" charset="0"/>
              </a:rPr>
              <a:t>Increasing NCDs as the PLHIV cohort in care gets older </a:t>
            </a:r>
          </a:p>
        </p:txBody>
      </p:sp>
    </p:spTree>
    <p:extLst>
      <p:ext uri="{BB962C8B-B14F-4D97-AF65-F5344CB8AC3E}">
        <p14:creationId xmlns:p14="http://schemas.microsoft.com/office/powerpoint/2010/main" val="1435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8242-0D44-439D-8C8D-6ED353811F3A}"/>
              </a:ext>
            </a:extLst>
          </p:cNvPr>
          <p:cNvSpPr>
            <a:spLocks noGrp="1"/>
          </p:cNvSpPr>
          <p:nvPr>
            <p:ph type="title"/>
          </p:nvPr>
        </p:nvSpPr>
        <p:spPr/>
        <p:txBody>
          <a:bodyPr/>
          <a:lstStyle/>
          <a:p>
            <a:r>
              <a:rPr lang="en-US" b="1" dirty="0">
                <a:solidFill>
                  <a:srgbClr val="7030A0"/>
                </a:solidFill>
              </a:rPr>
              <a:t>Presentation outline</a:t>
            </a:r>
          </a:p>
        </p:txBody>
      </p:sp>
      <p:sp>
        <p:nvSpPr>
          <p:cNvPr id="3" name="Content Placeholder 2">
            <a:extLst>
              <a:ext uri="{FF2B5EF4-FFF2-40B4-BE49-F238E27FC236}">
                <a16:creationId xmlns:a16="http://schemas.microsoft.com/office/drawing/2014/main" id="{CA33D05D-650E-4B14-A93A-5604383906F9}"/>
              </a:ext>
            </a:extLst>
          </p:cNvPr>
          <p:cNvSpPr>
            <a:spLocks noGrp="1"/>
          </p:cNvSpPr>
          <p:nvPr>
            <p:ph idx="1"/>
          </p:nvPr>
        </p:nvSpPr>
        <p:spPr>
          <a:xfrm>
            <a:off x="901520" y="1600201"/>
            <a:ext cx="10680879" cy="5105399"/>
          </a:xfrm>
        </p:spPr>
        <p:txBody>
          <a:bodyPr>
            <a:normAutofit fontScale="92500" lnSpcReduction="20000"/>
          </a:bodyPr>
          <a:lstStyle/>
          <a:p>
            <a:r>
              <a:rPr lang="en-US" b="1" dirty="0">
                <a:latin typeface="Garamond" panose="02020404030301010803" pitchFamily="18" charset="0"/>
              </a:rPr>
              <a:t>Introduction</a:t>
            </a:r>
          </a:p>
          <a:p>
            <a:pPr marL="338648" indent="-338648" defTabSz="677296" fontAlgn="auto">
              <a:lnSpc>
                <a:spcPct val="120000"/>
              </a:lnSpc>
              <a:spcBef>
                <a:spcPts val="0"/>
              </a:spcBef>
              <a:spcAft>
                <a:spcPts val="0"/>
              </a:spcAft>
              <a:buClr>
                <a:prstClr val="white">
                  <a:lumMod val="50000"/>
                </a:prstClr>
              </a:buClr>
              <a:defRPr/>
            </a:pPr>
            <a:r>
              <a:rPr lang="en-US" b="1" dirty="0">
                <a:latin typeface="Garamond" panose="02020404030301010803" pitchFamily="18" charset="0"/>
              </a:rPr>
              <a:t>The HIV Epidemic and Response at a Glance</a:t>
            </a:r>
          </a:p>
          <a:p>
            <a:pPr marL="738698" lvl="1" indent="-338648" defTabSz="677296" fontAlgn="auto">
              <a:lnSpc>
                <a:spcPct val="120000"/>
              </a:lnSpc>
              <a:spcBef>
                <a:spcPts val="0"/>
              </a:spcBef>
              <a:spcAft>
                <a:spcPts val="0"/>
              </a:spcAft>
              <a:buClr>
                <a:prstClr val="white">
                  <a:lumMod val="50000"/>
                </a:prstClr>
              </a:buClr>
              <a:defRPr/>
            </a:pPr>
            <a:r>
              <a:rPr lang="en-US" sz="3200" b="1" dirty="0">
                <a:latin typeface="Garamond" panose="02020404030301010803" pitchFamily="18" charset="0"/>
              </a:rPr>
              <a:t>Status of the HIV epidemic: </a:t>
            </a:r>
          </a:p>
          <a:p>
            <a:pPr marL="738698" lvl="1" indent="-338648" defTabSz="677296" fontAlgn="auto">
              <a:lnSpc>
                <a:spcPct val="120000"/>
              </a:lnSpc>
              <a:spcBef>
                <a:spcPts val="0"/>
              </a:spcBef>
              <a:spcAft>
                <a:spcPts val="0"/>
              </a:spcAft>
              <a:buClr>
                <a:prstClr val="white">
                  <a:lumMod val="50000"/>
                </a:prstClr>
              </a:buClr>
              <a:defRPr/>
            </a:pPr>
            <a:r>
              <a:rPr lang="en-US" sz="3200" b="1" dirty="0">
                <a:latin typeface="Garamond" panose="02020404030301010803" pitchFamily="18" charset="0"/>
              </a:rPr>
              <a:t>Progress on 95-95-95</a:t>
            </a:r>
          </a:p>
          <a:p>
            <a:r>
              <a:rPr lang="en-US" b="1" dirty="0">
                <a:latin typeface="Garamond" panose="02020404030301010803" pitchFamily="18" charset="0"/>
              </a:rPr>
              <a:t>NSP implementation</a:t>
            </a:r>
            <a:r>
              <a:rPr lang="en-US" dirty="0">
                <a:latin typeface="Garamond" panose="02020404030301010803" pitchFamily="18" charset="0"/>
              </a:rPr>
              <a:t> </a:t>
            </a:r>
          </a:p>
          <a:p>
            <a:pPr lvl="1"/>
            <a:r>
              <a:rPr lang="en-US" dirty="0">
                <a:latin typeface="Garamond" panose="02020404030301010803" pitchFamily="18" charset="0"/>
              </a:rPr>
              <a:t>Prevention </a:t>
            </a:r>
          </a:p>
          <a:p>
            <a:pPr lvl="1"/>
            <a:r>
              <a:rPr lang="en-US" dirty="0">
                <a:latin typeface="Garamond" panose="02020404030301010803" pitchFamily="18" charset="0"/>
              </a:rPr>
              <a:t>Care and Treatment</a:t>
            </a:r>
          </a:p>
          <a:p>
            <a:pPr lvl="1"/>
            <a:r>
              <a:rPr lang="en-US" dirty="0">
                <a:latin typeface="Garamond" panose="02020404030301010803" pitchFamily="18" charset="0"/>
              </a:rPr>
              <a:t>Social support and social protection </a:t>
            </a:r>
          </a:p>
          <a:p>
            <a:pPr lvl="1"/>
            <a:r>
              <a:rPr lang="en-US" dirty="0">
                <a:latin typeface="Garamond" panose="02020404030301010803" pitchFamily="18" charset="0"/>
              </a:rPr>
              <a:t>Systems Strengthening </a:t>
            </a:r>
          </a:p>
          <a:p>
            <a:r>
              <a:rPr lang="en-US" b="1" dirty="0">
                <a:latin typeface="Garamond" panose="02020404030301010803" pitchFamily="18" charset="0"/>
              </a:rPr>
              <a:t>Progress on PFTI Targets </a:t>
            </a:r>
          </a:p>
          <a:p>
            <a:r>
              <a:rPr lang="en-US" b="1" dirty="0">
                <a:latin typeface="Garamond" panose="02020404030301010803" pitchFamily="18" charset="0"/>
              </a:rPr>
              <a:t>Key issues &amp; Way forward</a:t>
            </a:r>
          </a:p>
          <a:p>
            <a:pPr lvl="1"/>
            <a:endParaRPr lang="en-US" dirty="0"/>
          </a:p>
        </p:txBody>
      </p:sp>
    </p:spTree>
    <p:extLst>
      <p:ext uri="{BB962C8B-B14F-4D97-AF65-F5344CB8AC3E}">
        <p14:creationId xmlns:p14="http://schemas.microsoft.com/office/powerpoint/2010/main" val="24090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54CC-220F-4857-AF11-92D9BD91018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188091-4D74-45D1-9E57-52D613B8EDE5}"/>
              </a:ext>
            </a:extLst>
          </p:cNvPr>
          <p:cNvSpPr>
            <a:spLocks noGrp="1"/>
          </p:cNvSpPr>
          <p:nvPr>
            <p:ph idx="1"/>
          </p:nvPr>
        </p:nvSpPr>
        <p:spPr/>
        <p:txBody>
          <a:bodyPr/>
          <a:lstStyle/>
          <a:p>
            <a:pPr marL="0" indent="0" algn="ctr">
              <a:buNone/>
            </a:pPr>
            <a:r>
              <a:rPr lang="en-US" sz="8000" dirty="0"/>
              <a:t>Social Support and Social Protection </a:t>
            </a:r>
          </a:p>
          <a:p>
            <a:endParaRPr lang="en-US" dirty="0"/>
          </a:p>
        </p:txBody>
      </p:sp>
    </p:spTree>
    <p:extLst>
      <p:ext uri="{BB962C8B-B14F-4D97-AF65-F5344CB8AC3E}">
        <p14:creationId xmlns:p14="http://schemas.microsoft.com/office/powerpoint/2010/main" val="327489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Stigma Reduction </a:t>
            </a:r>
          </a:p>
        </p:txBody>
      </p:sp>
      <p:sp>
        <p:nvSpPr>
          <p:cNvPr id="4" name="Content Placeholder 3"/>
          <p:cNvSpPr>
            <a:spLocks noGrp="1"/>
          </p:cNvSpPr>
          <p:nvPr>
            <p:ph sz="half" idx="2"/>
          </p:nvPr>
        </p:nvSpPr>
        <p:spPr>
          <a:xfrm>
            <a:off x="6294474" y="1244009"/>
            <a:ext cx="5698604" cy="5613991"/>
          </a:xfrm>
          <a:solidFill>
            <a:schemeClr val="accent6">
              <a:lumMod val="20000"/>
              <a:lumOff val="80000"/>
            </a:schemeClr>
          </a:solidFill>
          <a:ln w="57150">
            <a:solidFill>
              <a:schemeClr val="tx1"/>
            </a:solidFill>
          </a:ln>
        </p:spPr>
        <p:txBody>
          <a:bodyPr>
            <a:noAutofit/>
          </a:bodyPr>
          <a:lstStyle/>
          <a:p>
            <a:pPr>
              <a:spcBef>
                <a:spcPts val="0"/>
              </a:spcBef>
            </a:pPr>
            <a:r>
              <a:rPr lang="en-US" sz="2600" b="1" dirty="0">
                <a:latin typeface="Garamond" panose="02020404030301010803" pitchFamily="18" charset="0"/>
                <a:cs typeface="Times New Roman" panose="02020603050405020304" pitchFamily="18" charset="0"/>
              </a:rPr>
              <a:t>Engaged various actors on stigma reduction</a:t>
            </a:r>
          </a:p>
          <a:p>
            <a:pPr lvl="1">
              <a:spcBef>
                <a:spcPts val="0"/>
              </a:spcBef>
            </a:pPr>
            <a:r>
              <a:rPr lang="en-US" sz="1800" dirty="0">
                <a:latin typeface="Garamond" panose="02020404030301010803" pitchFamily="18" charset="0"/>
                <a:cs typeface="Times New Roman" panose="02020603050405020304" pitchFamily="18" charset="0"/>
              </a:rPr>
              <a:t>Faith institutions </a:t>
            </a:r>
          </a:p>
          <a:p>
            <a:pPr lvl="1">
              <a:spcBef>
                <a:spcPts val="0"/>
              </a:spcBef>
            </a:pPr>
            <a:r>
              <a:rPr lang="en-GB" sz="1800" dirty="0">
                <a:latin typeface="Garamond" panose="02020404030301010803" pitchFamily="18" charset="0"/>
                <a:cs typeface="Times New Roman" panose="02020603050405020304" pitchFamily="18" charset="0"/>
              </a:rPr>
              <a:t>Police</a:t>
            </a:r>
          </a:p>
          <a:p>
            <a:pPr lvl="1">
              <a:spcBef>
                <a:spcPts val="0"/>
              </a:spcBef>
            </a:pPr>
            <a:r>
              <a:rPr lang="en-GB" sz="1800" dirty="0">
                <a:latin typeface="Garamond" panose="02020404030301010803" pitchFamily="18" charset="0"/>
                <a:cs typeface="Times New Roman" panose="02020603050405020304" pitchFamily="18" charset="0"/>
              </a:rPr>
              <a:t>Students Associations </a:t>
            </a:r>
          </a:p>
          <a:p>
            <a:pPr lvl="1">
              <a:spcBef>
                <a:spcPts val="0"/>
              </a:spcBef>
            </a:pPr>
            <a:r>
              <a:rPr lang="en-GB" sz="1800" dirty="0">
                <a:latin typeface="Garamond" panose="02020404030301010803" pitchFamily="18" charset="0"/>
                <a:cs typeface="Times New Roman" panose="02020603050405020304" pitchFamily="18" charset="0"/>
              </a:rPr>
              <a:t>Parliament </a:t>
            </a:r>
          </a:p>
          <a:p>
            <a:pPr lvl="1">
              <a:spcBef>
                <a:spcPts val="0"/>
              </a:spcBef>
            </a:pPr>
            <a:r>
              <a:rPr lang="en-GB" sz="1800" dirty="0">
                <a:latin typeface="Garamond" panose="02020404030301010803" pitchFamily="18" charset="0"/>
                <a:cs typeface="Times New Roman" panose="02020603050405020304" pitchFamily="18" charset="0"/>
              </a:rPr>
              <a:t>Cultural leadership</a:t>
            </a:r>
          </a:p>
          <a:p>
            <a:pPr>
              <a:spcBef>
                <a:spcPts val="0"/>
              </a:spcBef>
            </a:pPr>
            <a:r>
              <a:rPr lang="en-US" sz="2600" b="1" dirty="0">
                <a:latin typeface="Garamond" panose="02020404030301010803" pitchFamily="18" charset="0"/>
                <a:ea typeface="Times New Roman" panose="02020603050405020304" pitchFamily="18" charset="0"/>
              </a:rPr>
              <a:t>Conducted HIV Stigma &amp; Discrimination survey</a:t>
            </a:r>
          </a:p>
          <a:p>
            <a:pPr lvl="1">
              <a:spcBef>
                <a:spcPts val="0"/>
              </a:spcBef>
            </a:pPr>
            <a:r>
              <a:rPr lang="en-US" sz="2200" b="1" dirty="0">
                <a:latin typeface="Garamond" panose="02020404030301010803" pitchFamily="18" charset="0"/>
                <a:ea typeface="Times New Roman" panose="02020603050405020304" pitchFamily="18" charset="0"/>
              </a:rPr>
              <a:t>Stigma 15% overall, higher among KP (16.6%) than gen pop. 14%. </a:t>
            </a:r>
          </a:p>
          <a:p>
            <a:pPr algn="just">
              <a:spcBef>
                <a:spcPts val="0"/>
              </a:spcBef>
            </a:pPr>
            <a:r>
              <a:rPr lang="en-US" sz="2600" b="1" dirty="0">
                <a:effectLst/>
                <a:latin typeface="Garamond" panose="02020404030301010803" pitchFamily="18" charset="0"/>
                <a:ea typeface="Times New Roman" panose="02020603050405020304" pitchFamily="18" charset="0"/>
              </a:rPr>
              <a:t>Translated Stigma &amp;Discrimination policy into sign language </a:t>
            </a:r>
          </a:p>
          <a:p>
            <a:pPr>
              <a:spcBef>
                <a:spcPts val="0"/>
              </a:spcBef>
            </a:pPr>
            <a:r>
              <a:rPr lang="en-US" sz="2600" b="1" dirty="0">
                <a:effectLst/>
                <a:latin typeface="Garamond" panose="02020404030301010803" pitchFamily="18" charset="0"/>
                <a:ea typeface="Times New Roman" panose="02020603050405020304" pitchFamily="18" charset="0"/>
              </a:rPr>
              <a:t>Capacity building for health workers </a:t>
            </a:r>
          </a:p>
          <a:p>
            <a:pPr lvl="1">
              <a:spcBef>
                <a:spcPts val="0"/>
              </a:spcBef>
            </a:pPr>
            <a:r>
              <a:rPr lang="en-US" sz="2200" dirty="0">
                <a:latin typeface="Garamond" panose="02020404030301010803" pitchFamily="18" charset="0"/>
                <a:ea typeface="Times New Roman" panose="02020603050405020304" pitchFamily="18" charset="0"/>
              </a:rPr>
              <a:t>D</a:t>
            </a:r>
            <a:r>
              <a:rPr lang="en-US" sz="2200" dirty="0">
                <a:effectLst/>
                <a:latin typeface="Garamond" panose="02020404030301010803" pitchFamily="18" charset="0"/>
                <a:ea typeface="Times New Roman" panose="02020603050405020304" pitchFamily="18" charset="0"/>
              </a:rPr>
              <a:t>isability inclusion</a:t>
            </a:r>
            <a:endParaRPr lang="en-US" sz="2200" dirty="0">
              <a:effectLst/>
              <a:latin typeface="Garamond" panose="02020404030301010803" pitchFamily="18" charset="0"/>
              <a:ea typeface="Times New Roman" panose="02020603050405020304" pitchFamily="18" charset="0"/>
              <a:cs typeface="Times New Roman" panose="02020603050405020304" pitchFamily="18" charset="0"/>
            </a:endParaRPr>
          </a:p>
          <a:p>
            <a:pPr lvl="1">
              <a:spcBef>
                <a:spcPts val="0"/>
              </a:spcBef>
            </a:pPr>
            <a:r>
              <a:rPr lang="en-US" sz="2200" dirty="0">
                <a:latin typeface="Garamond" panose="02020404030301010803" pitchFamily="18" charset="0"/>
                <a:cs typeface="Times New Roman" panose="02020603050405020304" pitchFamily="18" charset="0"/>
              </a:rPr>
              <a:t>Provision of KP friendly services</a:t>
            </a:r>
            <a:endParaRPr lang="en-GB" sz="2200" dirty="0"/>
          </a:p>
        </p:txBody>
      </p:sp>
      <p:pic>
        <p:nvPicPr>
          <p:cNvPr id="9" name="Content Placeholder 8">
            <a:extLst>
              <a:ext uri="{FF2B5EF4-FFF2-40B4-BE49-F238E27FC236}">
                <a16:creationId xmlns:a16="http://schemas.microsoft.com/office/drawing/2014/main" id="{F920C300-8421-14E3-4EF7-F8F4186FDFEA}"/>
              </a:ext>
            </a:extLst>
          </p:cNvPr>
          <p:cNvPicPr>
            <a:picLocks noGrp="1" noChangeAspect="1"/>
          </p:cNvPicPr>
          <p:nvPr>
            <p:ph sz="half" idx="1"/>
          </p:nvPr>
        </p:nvPicPr>
        <p:blipFill>
          <a:blip r:embed="rId3"/>
          <a:stretch>
            <a:fillRect/>
          </a:stretch>
        </p:blipFill>
        <p:spPr>
          <a:xfrm>
            <a:off x="786808" y="1600201"/>
            <a:ext cx="5384800" cy="2493334"/>
          </a:xfrm>
          <a:prstGeom prst="rect">
            <a:avLst/>
          </a:prstGeom>
        </p:spPr>
      </p:pic>
      <p:pic>
        <p:nvPicPr>
          <p:cNvPr id="10" name="Picture 9">
            <a:extLst>
              <a:ext uri="{FF2B5EF4-FFF2-40B4-BE49-F238E27FC236}">
                <a16:creationId xmlns:a16="http://schemas.microsoft.com/office/drawing/2014/main" id="{FE108D07-1960-79B4-3F52-9AE149D17E5B}"/>
              </a:ext>
            </a:extLst>
          </p:cNvPr>
          <p:cNvPicPr>
            <a:picLocks noChangeAspect="1"/>
          </p:cNvPicPr>
          <p:nvPr/>
        </p:nvPicPr>
        <p:blipFill>
          <a:blip r:embed="rId4"/>
          <a:stretch>
            <a:fillRect/>
          </a:stretch>
        </p:blipFill>
        <p:spPr>
          <a:xfrm>
            <a:off x="786809" y="4113056"/>
            <a:ext cx="5410791" cy="2493334"/>
          </a:xfrm>
          <a:prstGeom prst="rect">
            <a:avLst/>
          </a:prstGeom>
        </p:spPr>
      </p:pic>
    </p:spTree>
    <p:extLst>
      <p:ext uri="{BB962C8B-B14F-4D97-AF65-F5344CB8AC3E}">
        <p14:creationId xmlns:p14="http://schemas.microsoft.com/office/powerpoint/2010/main" val="272105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9803-2386-AD48-8337-C2E08E23D1A3}"/>
              </a:ext>
            </a:extLst>
          </p:cNvPr>
          <p:cNvSpPr>
            <a:spLocks noGrp="1"/>
          </p:cNvSpPr>
          <p:nvPr>
            <p:ph type="title"/>
          </p:nvPr>
        </p:nvSpPr>
        <p:spPr/>
        <p:txBody>
          <a:bodyPr>
            <a:normAutofit/>
          </a:bodyPr>
          <a:lstStyle/>
          <a:p>
            <a:r>
              <a:rPr lang="en-US" sz="3600" b="1" dirty="0">
                <a:solidFill>
                  <a:srgbClr val="7030A0"/>
                </a:solidFill>
              </a:rPr>
              <a:t>Economic &amp; Psycho-social Responses</a:t>
            </a:r>
          </a:p>
        </p:txBody>
      </p:sp>
      <p:sp>
        <p:nvSpPr>
          <p:cNvPr id="3" name="Content Placeholder 2">
            <a:extLst>
              <a:ext uri="{FF2B5EF4-FFF2-40B4-BE49-F238E27FC236}">
                <a16:creationId xmlns:a16="http://schemas.microsoft.com/office/drawing/2014/main" id="{5494A066-4A6D-4E41-9226-3A9CDA779F33}"/>
              </a:ext>
            </a:extLst>
          </p:cNvPr>
          <p:cNvSpPr>
            <a:spLocks noGrp="1"/>
          </p:cNvSpPr>
          <p:nvPr>
            <p:ph idx="1"/>
          </p:nvPr>
        </p:nvSpPr>
        <p:spPr/>
        <p:txBody>
          <a:bodyPr/>
          <a:lstStyle/>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DF0EA740-B7EB-4730-BAE4-8A144E3F1C32}"/>
              </a:ext>
            </a:extLst>
          </p:cNvPr>
          <p:cNvSpPr txBox="1">
            <a:spLocks/>
          </p:cNvSpPr>
          <p:nvPr/>
        </p:nvSpPr>
        <p:spPr>
          <a:xfrm>
            <a:off x="1272208" y="1417639"/>
            <a:ext cx="10310191" cy="5165724"/>
          </a:xfrm>
          <a:prstGeom prst="rect">
            <a:avLst/>
          </a:prstGeom>
          <a:solidFill>
            <a:schemeClr val="accent6">
              <a:lumMod val="20000"/>
              <a:lumOff val="80000"/>
            </a:schemeClr>
          </a:solidFill>
          <a:ln w="57150">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Wingdings" pitchFamily="2" charset="2"/>
              <a:buChar char="q"/>
            </a:pPr>
            <a:r>
              <a:rPr lang="en-US" sz="2200" b="1" dirty="0">
                <a:effectLst/>
                <a:latin typeface="Garamond" panose="02020404030301010803" pitchFamily="18" charset="0"/>
                <a:ea typeface="Times New Roman" panose="02020603050405020304" pitchFamily="18" charset="0"/>
              </a:rPr>
              <a:t>Integrated training for teachers in Sexuality Education, Gender Based Violence, HIV, teenage pregnancy, and mental health: </a:t>
            </a:r>
          </a:p>
          <a:p>
            <a:pPr lvl="1" algn="just">
              <a:spcBef>
                <a:spcPts val="0"/>
              </a:spcBef>
              <a:buFont typeface="Wingdings" pitchFamily="2" charset="2"/>
              <a:buChar char="§"/>
            </a:pPr>
            <a:r>
              <a:rPr lang="en-US" sz="1800" dirty="0">
                <a:effectLst/>
                <a:latin typeface="Garamond" panose="02020404030301010803" pitchFamily="18" charset="0"/>
                <a:ea typeface="Times New Roman" panose="02020603050405020304" pitchFamily="18" charset="0"/>
              </a:rPr>
              <a:t>320 teachers across 9 districts, 192 DEOs </a:t>
            </a:r>
          </a:p>
          <a:p>
            <a:pPr marL="457200" lvl="1" indent="0" algn="just">
              <a:spcBef>
                <a:spcPts val="0"/>
              </a:spcBef>
              <a:buNone/>
            </a:pPr>
            <a:endParaRPr lang="en-US" sz="1800" dirty="0">
              <a:effectLst/>
              <a:latin typeface="Garamond" panose="02020404030301010803" pitchFamily="18" charset="0"/>
              <a:ea typeface="Times New Roman" panose="02020603050405020304" pitchFamily="18" charset="0"/>
            </a:endParaRPr>
          </a:p>
          <a:p>
            <a:pPr algn="just">
              <a:spcBef>
                <a:spcPts val="0"/>
              </a:spcBef>
              <a:buFont typeface="Wingdings" pitchFamily="2" charset="2"/>
              <a:buChar char="q"/>
            </a:pPr>
            <a:r>
              <a:rPr lang="en-US" sz="2200" b="1" dirty="0">
                <a:latin typeface="Garamond" panose="02020404030301010803" pitchFamily="18" charset="0"/>
              </a:rPr>
              <a:t>Economic empowerment for KPs, PLHIV, Youth </a:t>
            </a:r>
            <a:r>
              <a:rPr lang="en-US" sz="2200" b="1" dirty="0" err="1">
                <a:latin typeface="Garamond" panose="02020404030301010803" pitchFamily="18" charset="0"/>
              </a:rPr>
              <a:t>etc</a:t>
            </a:r>
            <a:r>
              <a:rPr lang="en-US" sz="2200" b="1" dirty="0">
                <a:latin typeface="Garamond" panose="02020404030301010803" pitchFamily="18" charset="0"/>
              </a:rPr>
              <a:t> </a:t>
            </a:r>
          </a:p>
          <a:p>
            <a:pPr lvl="1" algn="just">
              <a:spcBef>
                <a:spcPts val="0"/>
              </a:spcBef>
              <a:buFont typeface="Wingdings" pitchFamily="2" charset="2"/>
              <a:buChar char="§"/>
            </a:pPr>
            <a:r>
              <a:rPr lang="en-US" sz="2000" dirty="0">
                <a:latin typeface="Garamond" panose="02020404030301010803" pitchFamily="18" charset="0"/>
              </a:rPr>
              <a:t>NAFOPHANU provided training in Village Saving schemes </a:t>
            </a:r>
          </a:p>
          <a:p>
            <a:pPr lvl="1" algn="just">
              <a:spcBef>
                <a:spcPts val="0"/>
              </a:spcBef>
              <a:buFont typeface="Wingdings" pitchFamily="2" charset="2"/>
              <a:buChar char="§"/>
            </a:pPr>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Reach Out Mbuya (</a:t>
            </a:r>
            <a:r>
              <a:rPr lang="en-GB" sz="2000" dirty="0">
                <a:effectLst/>
                <a:latin typeface="Garamond" panose="02020404030301010803" pitchFamily="18" charset="0"/>
                <a:ea typeface="Times New Roman" panose="02020603050405020304" pitchFamily="18" charset="0"/>
                <a:cs typeface="Times New Roman" panose="02020603050405020304" pitchFamily="18" charset="0"/>
              </a:rPr>
              <a:t>ROM</a:t>
            </a:r>
            <a:r>
              <a:rPr lang="en-US" sz="2000" dirty="0">
                <a:effectLst/>
                <a:latin typeface="Garamond" panose="02020404030301010803" pitchFamily="18" charset="0"/>
                <a:ea typeface="Times New Roman" panose="02020603050405020304" pitchFamily="18" charset="0"/>
                <a:cs typeface="Times New Roman" panose="02020603050405020304" pitchFamily="18" charset="0"/>
              </a:rPr>
              <a:t>)</a:t>
            </a:r>
            <a:r>
              <a:rPr lang="en-GB" sz="2000" dirty="0">
                <a:effectLst/>
                <a:latin typeface="Garamond" panose="02020404030301010803" pitchFamily="18" charset="0"/>
                <a:ea typeface="Times New Roman" panose="02020603050405020304" pitchFamily="18" charset="0"/>
                <a:cs typeface="Times New Roman" panose="02020603050405020304" pitchFamily="18" charset="0"/>
              </a:rPr>
              <a:t> reached 17,174 OVC households in FY24 Q3</a:t>
            </a:r>
            <a:endParaRPr lang="en-GB" sz="2000" dirty="0">
              <a:latin typeface="Garamond" panose="02020404030301010803" pitchFamily="18" charset="0"/>
              <a:ea typeface="Times New Roman" panose="02020603050405020304" pitchFamily="18" charset="0"/>
              <a:cs typeface="Times New Roman" panose="02020603050405020304" pitchFamily="18" charset="0"/>
            </a:endParaRPr>
          </a:p>
          <a:p>
            <a:pPr lvl="1" algn="just">
              <a:spcBef>
                <a:spcPts val="0"/>
              </a:spcBef>
              <a:buFont typeface="Wingdings" pitchFamily="2" charset="2"/>
              <a:buChar char="§"/>
            </a:pPr>
            <a:r>
              <a:rPr lang="en-US" sz="2200" dirty="0">
                <a:effectLst/>
                <a:latin typeface="Garamond" panose="02020404030301010803" pitchFamily="18" charset="0"/>
                <a:ea typeface="Times New Roman" panose="02020603050405020304" pitchFamily="18" charset="0"/>
                <a:cs typeface="Times New Roman" panose="02020603050405020304" pitchFamily="18" charset="0"/>
              </a:rPr>
              <a:t>Youth skilling: </a:t>
            </a:r>
            <a:r>
              <a:rPr lang="en-US" sz="2200" dirty="0">
                <a:effectLst/>
                <a:latin typeface="Garamond" panose="02020404030301010803" pitchFamily="18" charset="0"/>
                <a:ea typeface="Times New Roman" panose="02020603050405020304" pitchFamily="18" charset="0"/>
                <a:cs typeface="Calibri" panose="020F0502020204030204" pitchFamily="34" charset="0"/>
              </a:rPr>
              <a:t>The Presidential Initiative on Skilling the Girl, Boy Child reached 13,200 in the 22 skilling hubs in the country, each hub skilling an average of 600 youth annually.</a:t>
            </a:r>
            <a:r>
              <a:rPr lang="en-UG" sz="2200" dirty="0">
                <a:effectLst/>
                <a:latin typeface="Garamond" panose="02020404030301010803" pitchFamily="18" charset="0"/>
              </a:rPr>
              <a:t> </a:t>
            </a:r>
          </a:p>
          <a:p>
            <a:pPr lvl="1" algn="just">
              <a:spcBef>
                <a:spcPts val="0"/>
              </a:spcBef>
              <a:buFont typeface="Wingdings" pitchFamily="2" charset="2"/>
              <a:buChar char="§"/>
            </a:pPr>
            <a:r>
              <a:rPr lang="en-US" sz="2200" dirty="0">
                <a:effectLst/>
                <a:latin typeface="Garamond" panose="02020404030301010803" pitchFamily="18" charset="0"/>
                <a:ea typeface="Times New Roman" panose="02020603050405020304" pitchFamily="18" charset="0"/>
                <a:cs typeface="Calibri" panose="020F0502020204030204" pitchFamily="34" charset="0"/>
              </a:rPr>
              <a:t>Youth Alive Uganda (YAU) empowered 1500 youth with soft and hard skills</a:t>
            </a:r>
          </a:p>
          <a:p>
            <a:pPr lvl="1" algn="just">
              <a:spcBef>
                <a:spcPts val="0"/>
              </a:spcBef>
              <a:buFont typeface="Wingdings" pitchFamily="2" charset="2"/>
              <a:buChar char="§"/>
            </a:pPr>
            <a:r>
              <a:rPr lang="en-US" sz="2200" dirty="0">
                <a:latin typeface="Garamond" panose="02020404030301010803" pitchFamily="18" charset="0"/>
                <a:ea typeface="Times New Roman" panose="02020603050405020304" pitchFamily="18" charset="0"/>
                <a:cs typeface="Calibri" panose="020F0502020204030204" pitchFamily="34" charset="0"/>
              </a:rPr>
              <a:t>HIV prevention services in the Parish development model (PDM) </a:t>
            </a:r>
          </a:p>
          <a:p>
            <a:pPr marL="457200" lvl="1" indent="0" algn="just">
              <a:spcBef>
                <a:spcPts val="0"/>
              </a:spcBef>
              <a:buNone/>
            </a:pPr>
            <a:endParaRPr lang="en-US" sz="2200" dirty="0">
              <a:effectLst/>
              <a:latin typeface="Garamond" panose="02020404030301010803" pitchFamily="18" charset="0"/>
              <a:ea typeface="Times New Roman" panose="02020603050405020304" pitchFamily="18" charset="0"/>
              <a:cs typeface="Calibri" panose="020F0502020204030204" pitchFamily="34" charset="0"/>
            </a:endParaRPr>
          </a:p>
          <a:p>
            <a:pPr algn="just">
              <a:spcBef>
                <a:spcPts val="0"/>
              </a:spcBef>
              <a:buFont typeface="Wingdings" pitchFamily="2" charset="2"/>
              <a:buChar char="q"/>
            </a:pPr>
            <a:r>
              <a:rPr lang="en-GB" sz="2200" b="1" dirty="0">
                <a:effectLst/>
                <a:latin typeface="Garamond" panose="02020404030301010803" pitchFamily="18" charset="0"/>
                <a:ea typeface="Times New Roman" panose="02020603050405020304" pitchFamily="18" charset="0"/>
                <a:cs typeface="Times New Roman" panose="02020603050405020304" pitchFamily="18" charset="0"/>
              </a:rPr>
              <a:t>Education: </a:t>
            </a:r>
            <a:r>
              <a:rPr lang="en-GB" sz="2200" dirty="0">
                <a:effectLst/>
                <a:latin typeface="Garamond" panose="02020404030301010803" pitchFamily="18" charset="0"/>
                <a:ea typeface="Times New Roman" panose="02020603050405020304" pitchFamily="18" charset="0"/>
                <a:cs typeface="Times New Roman" panose="02020603050405020304" pitchFamily="18" charset="0"/>
              </a:rPr>
              <a:t>A cumulative total of </a:t>
            </a:r>
            <a:r>
              <a:rPr lang="en-US" sz="2200" dirty="0">
                <a:effectLst/>
                <a:latin typeface="Garamond" panose="02020404030301010803" pitchFamily="18" charset="0"/>
                <a:ea typeface="Times New Roman" panose="02020603050405020304" pitchFamily="18" charset="0"/>
                <a:cs typeface="Times New Roman" panose="02020603050405020304" pitchFamily="18" charset="0"/>
              </a:rPr>
              <a:t>4</a:t>
            </a:r>
            <a:r>
              <a:rPr lang="en-GB" sz="2200" dirty="0">
                <a:effectLst/>
                <a:latin typeface="Garamond" panose="02020404030301010803" pitchFamily="18" charset="0"/>
                <a:ea typeface="Times New Roman" panose="02020603050405020304" pitchFamily="18" charset="0"/>
                <a:cs typeface="Times New Roman" panose="02020603050405020304" pitchFamily="18" charset="0"/>
              </a:rPr>
              <a:t>0,000 most vulnerable girls who were on the verge of dropping out school have benefited from education subsidies between 2021 and 2023</a:t>
            </a:r>
            <a:endParaRPr lang="en-US" sz="2200" dirty="0">
              <a:latin typeface="Garamond" panose="02020404030301010803" pitchFamily="18" charset="0"/>
            </a:endParaRPr>
          </a:p>
        </p:txBody>
      </p:sp>
    </p:spTree>
    <p:extLst>
      <p:ext uri="{BB962C8B-B14F-4D97-AF65-F5344CB8AC3E}">
        <p14:creationId xmlns:p14="http://schemas.microsoft.com/office/powerpoint/2010/main" val="154575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05C5-FB5A-EC75-CCED-96998DA7011E}"/>
              </a:ext>
            </a:extLst>
          </p:cNvPr>
          <p:cNvSpPr>
            <a:spLocks noGrp="1"/>
          </p:cNvSpPr>
          <p:nvPr>
            <p:ph type="title"/>
          </p:nvPr>
        </p:nvSpPr>
        <p:spPr/>
        <p:txBody>
          <a:bodyPr/>
          <a:lstStyle/>
          <a:p>
            <a:r>
              <a:rPr lang="en-GB" b="1" dirty="0">
                <a:solidFill>
                  <a:srgbClr val="7030A0"/>
                </a:solidFill>
              </a:rPr>
              <a:t>Gender Based Violence </a:t>
            </a:r>
            <a:endParaRPr lang="en-UG" dirty="0">
              <a:solidFill>
                <a:srgbClr val="7030A0"/>
              </a:solidFill>
            </a:endParaRPr>
          </a:p>
        </p:txBody>
      </p:sp>
      <p:sp>
        <p:nvSpPr>
          <p:cNvPr id="3" name="Content Placeholder 2">
            <a:extLst>
              <a:ext uri="{FF2B5EF4-FFF2-40B4-BE49-F238E27FC236}">
                <a16:creationId xmlns:a16="http://schemas.microsoft.com/office/drawing/2014/main" id="{5F1F6D92-220B-0B9F-1AD6-8032FEB03282}"/>
              </a:ext>
            </a:extLst>
          </p:cNvPr>
          <p:cNvSpPr>
            <a:spLocks noGrp="1"/>
          </p:cNvSpPr>
          <p:nvPr>
            <p:ph idx="1"/>
          </p:nvPr>
        </p:nvSpPr>
        <p:spPr>
          <a:xfrm>
            <a:off x="898634" y="1417639"/>
            <a:ext cx="10683766" cy="4708526"/>
          </a:xfrm>
        </p:spPr>
        <p:txBody>
          <a:bodyPr>
            <a:normAutofit lnSpcReduction="10000"/>
          </a:bodyPr>
          <a:lstStyle/>
          <a:p>
            <a:pPr lvl="0">
              <a:buFont typeface="Wingdings" pitchFamily="2" charset="2"/>
              <a:buChar char="q"/>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A total of 120 District Action Centers (</a:t>
            </a:r>
            <a:r>
              <a:rPr lang="en-GB" sz="2800" dirty="0">
                <a:effectLst/>
                <a:latin typeface="Garamond" panose="02020404030301010803" pitchFamily="18" charset="0"/>
                <a:ea typeface="Times New Roman" panose="02020603050405020304" pitchFamily="18" charset="0"/>
                <a:cs typeface="Times New Roman" panose="02020603050405020304" pitchFamily="18" charset="0"/>
              </a:rPr>
              <a:t>DACs</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 were established for reporting </a:t>
            </a:r>
            <a:r>
              <a:rPr lang="en-US" sz="2800" dirty="0">
                <a:latin typeface="Garamond" panose="02020404030301010803" pitchFamily="18" charset="0"/>
                <a:ea typeface="Times New Roman" panose="02020603050405020304" pitchFamily="18" charset="0"/>
                <a:cs typeface="Times New Roman" panose="02020603050405020304" pitchFamily="18" charset="0"/>
              </a:rPr>
              <a:t>on</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 GBV</a:t>
            </a:r>
            <a:endParaRPr lang="en-UG"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buFont typeface="Wingdings" pitchFamily="2" charset="2"/>
              <a:buChar char="q"/>
            </a:pPr>
            <a:r>
              <a:rPr lang="en-US" sz="2800" dirty="0">
                <a:latin typeface="Garamond" panose="02020404030301010803" pitchFamily="18" charset="0"/>
                <a:ea typeface="Times New Roman" panose="02020603050405020304" pitchFamily="18" charset="0"/>
                <a:cs typeface="Times New Roman" panose="02020603050405020304" pitchFamily="18" charset="0"/>
              </a:rPr>
              <a:t>E</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xpanded the national GBV database to 54/135 districts </a:t>
            </a:r>
            <a:endParaRPr lang="en-UG"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buFont typeface="Wingdings" pitchFamily="2" charset="2"/>
              <a:buChar char="q"/>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The National Child Policy was disseminated</a:t>
            </a:r>
            <a:endParaRPr lang="en-UG"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buFont typeface="Wingdings" pitchFamily="2" charset="2"/>
              <a:buChar char="q"/>
            </a:pPr>
            <a:r>
              <a:rPr lang="en-US" sz="2800" dirty="0">
                <a:effectLst/>
                <a:latin typeface="Garamond" panose="02020404030301010803" pitchFamily="18" charset="0"/>
                <a:ea typeface="Times New Roman" panose="02020603050405020304" pitchFamily="18" charset="0"/>
              </a:rPr>
              <a:t>The </a:t>
            </a:r>
            <a:r>
              <a:rPr lang="en-GB" sz="2800" dirty="0">
                <a:effectLst/>
                <a:latin typeface="Garamond" panose="02020404030301010803" pitchFamily="18" charset="0"/>
                <a:ea typeface="Times New Roman" panose="02020603050405020304" pitchFamily="18" charset="0"/>
              </a:rPr>
              <a:t>national parenting manual was completed, </a:t>
            </a:r>
            <a:r>
              <a:rPr lang="en-US" sz="2800" dirty="0">
                <a:effectLst/>
                <a:latin typeface="Garamond" panose="02020404030301010803" pitchFamily="18" charset="0"/>
                <a:ea typeface="Times New Roman" panose="02020603050405020304" pitchFamily="18" charset="0"/>
              </a:rPr>
              <a:t>with</a:t>
            </a:r>
            <a:r>
              <a:rPr lang="en-GB" sz="2800" dirty="0">
                <a:effectLst/>
                <a:latin typeface="Garamond" panose="02020404030301010803" pitchFamily="18" charset="0"/>
                <a:ea typeface="Times New Roman" panose="02020603050405020304" pitchFamily="18" charset="0"/>
              </a:rPr>
              <a:t> more than 50,000 caregivers empowered with skills to identify risks and respond to violence against children (VAC). </a:t>
            </a:r>
          </a:p>
          <a:p>
            <a:pPr algn="just">
              <a:spcBef>
                <a:spcPts val="600"/>
              </a:spcBef>
              <a:spcAft>
                <a:spcPts val="600"/>
              </a:spcAft>
              <a:buFont typeface="Wingdings" pitchFamily="2" charset="2"/>
              <a:buChar char="q"/>
            </a:pP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M</a:t>
            </a:r>
            <a:r>
              <a:rPr lang="en-GB" sz="2800" dirty="0" err="1">
                <a:effectLst/>
                <a:latin typeface="Garamond" panose="02020404030301010803" pitchFamily="18" charset="0"/>
                <a:ea typeface="Times New Roman" panose="02020603050405020304" pitchFamily="18" charset="0"/>
                <a:cs typeface="Times New Roman" panose="02020603050405020304" pitchFamily="18" charset="0"/>
              </a:rPr>
              <a:t>ental</a:t>
            </a:r>
            <a:r>
              <a:rPr lang="en-GB" sz="2800" dirty="0">
                <a:effectLst/>
                <a:latin typeface="Garamond" panose="02020404030301010803" pitchFamily="18" charset="0"/>
                <a:ea typeface="Times New Roman" panose="02020603050405020304" pitchFamily="18" charset="0"/>
                <a:cs typeface="Times New Roman" panose="02020603050405020304" pitchFamily="18" charset="0"/>
              </a:rPr>
              <a:t> health</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 and</a:t>
            </a:r>
            <a:r>
              <a:rPr lang="en-GB" sz="2800" dirty="0">
                <a:effectLst/>
                <a:latin typeface="Garamond" panose="02020404030301010803" pitchFamily="18" charset="0"/>
                <a:ea typeface="Times New Roman" panose="02020603050405020304" pitchFamily="18" charset="0"/>
                <a:cs typeface="Times New Roman" panose="02020603050405020304" pitchFamily="18" charset="0"/>
              </a:rPr>
              <a:t> psychosocial support (MHPSS) </a:t>
            </a:r>
            <a:r>
              <a:rPr lang="en-US" sz="2800" dirty="0">
                <a:effectLst/>
                <a:latin typeface="Garamond" panose="02020404030301010803" pitchFamily="18" charset="0"/>
                <a:ea typeface="Times New Roman" panose="02020603050405020304" pitchFamily="18" charset="0"/>
                <a:cs typeface="Times New Roman" panose="02020603050405020304" pitchFamily="18" charset="0"/>
              </a:rPr>
              <a:t>were integrated </a:t>
            </a:r>
            <a:r>
              <a:rPr lang="en-GB" sz="2800" dirty="0">
                <a:effectLst/>
                <a:latin typeface="Garamond" panose="02020404030301010803" pitchFamily="18" charset="0"/>
                <a:ea typeface="Times New Roman" panose="02020603050405020304" pitchFamily="18" charset="0"/>
                <a:cs typeface="Times New Roman" panose="02020603050405020304" pitchFamily="18" charset="0"/>
              </a:rPr>
              <a:t>into the SAUTI 116 helpline</a:t>
            </a:r>
            <a:r>
              <a:rPr lang="en-US" sz="2800" dirty="0">
                <a:latin typeface="Garamond" panose="02020404030301010803" pitchFamily="18" charset="0"/>
                <a:ea typeface="Times New Roman" panose="02020603050405020304" pitchFamily="18" charset="0"/>
                <a:cs typeface="Times New Roman" panose="02020603050405020304" pitchFamily="18" charset="0"/>
              </a:rPr>
              <a:t> </a:t>
            </a:r>
            <a:r>
              <a:rPr lang="en-US" sz="2800" dirty="0">
                <a:effectLst/>
                <a:latin typeface="Garamond" panose="02020404030301010803" pitchFamily="18" charset="0"/>
                <a:ea typeface="Times New Roman" panose="02020603050405020304" pitchFamily="18" charset="0"/>
              </a:rPr>
              <a:t>thus </a:t>
            </a:r>
            <a:r>
              <a:rPr lang="en-GB" sz="2800" dirty="0">
                <a:effectLst/>
                <a:latin typeface="Garamond" panose="02020404030301010803" pitchFamily="18" charset="0"/>
                <a:ea typeface="Times New Roman" panose="02020603050405020304" pitchFamily="18" charset="0"/>
              </a:rPr>
              <a:t>improving the counselling services to children and young adults</a:t>
            </a:r>
            <a:r>
              <a:rPr lang="en-US" sz="2800" dirty="0">
                <a:effectLst/>
                <a:latin typeface="Garamond" panose="02020404030301010803" pitchFamily="18" charset="0"/>
                <a:ea typeface="Times New Roman" panose="02020603050405020304" pitchFamily="18" charset="0"/>
              </a:rPr>
              <a:t>. </a:t>
            </a:r>
            <a:endParaRPr lang="en-UG" sz="2800" dirty="0">
              <a:effectLst/>
              <a:latin typeface="Times New Roman" panose="02020603050405020304" pitchFamily="18" charset="0"/>
              <a:ea typeface="Times New Roman" panose="02020603050405020304" pitchFamily="18" charset="0"/>
            </a:endParaRPr>
          </a:p>
          <a:p>
            <a:pPr lvl="0">
              <a:buFont typeface="Wingdings" pitchFamily="2" charset="2"/>
              <a:buChar char="q"/>
            </a:pPr>
            <a:endParaRPr lang="en-UG"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G" dirty="0"/>
          </a:p>
        </p:txBody>
      </p:sp>
    </p:spTree>
    <p:extLst>
      <p:ext uri="{BB962C8B-B14F-4D97-AF65-F5344CB8AC3E}">
        <p14:creationId xmlns:p14="http://schemas.microsoft.com/office/powerpoint/2010/main" val="229937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9803-2386-AD48-8337-C2E08E23D1A3}"/>
              </a:ext>
            </a:extLst>
          </p:cNvPr>
          <p:cNvSpPr>
            <a:spLocks noGrp="1"/>
          </p:cNvSpPr>
          <p:nvPr>
            <p:ph type="title"/>
          </p:nvPr>
        </p:nvSpPr>
        <p:spPr/>
        <p:txBody>
          <a:bodyPr>
            <a:noAutofit/>
          </a:bodyPr>
          <a:lstStyle/>
          <a:p>
            <a:r>
              <a:rPr lang="en-GB" sz="4000" b="1" dirty="0">
                <a:solidFill>
                  <a:srgbClr val="7030A0"/>
                </a:solidFill>
              </a:rPr>
              <a:t>Legal &amp; policy framework for PLHIV, </a:t>
            </a:r>
            <a:br>
              <a:rPr lang="en-GB" sz="4000" b="1" dirty="0">
                <a:solidFill>
                  <a:srgbClr val="7030A0"/>
                </a:solidFill>
              </a:rPr>
            </a:br>
            <a:r>
              <a:rPr lang="en-GB" sz="4000" b="1" dirty="0">
                <a:solidFill>
                  <a:srgbClr val="7030A0"/>
                </a:solidFill>
              </a:rPr>
              <a:t>KPs &amp; Vulnerable Groups</a:t>
            </a:r>
            <a:endParaRPr lang="en-US" sz="4000" b="1" dirty="0">
              <a:solidFill>
                <a:srgbClr val="7030A0"/>
              </a:solidFill>
            </a:endParaRPr>
          </a:p>
        </p:txBody>
      </p:sp>
      <p:sp>
        <p:nvSpPr>
          <p:cNvPr id="3" name="Content Placeholder 2">
            <a:extLst>
              <a:ext uri="{FF2B5EF4-FFF2-40B4-BE49-F238E27FC236}">
                <a16:creationId xmlns:a16="http://schemas.microsoft.com/office/drawing/2014/main" id="{5494A066-4A6D-4E41-9226-3A9CDA779F33}"/>
              </a:ext>
            </a:extLst>
          </p:cNvPr>
          <p:cNvSpPr>
            <a:spLocks noGrp="1"/>
          </p:cNvSpPr>
          <p:nvPr>
            <p:ph idx="1"/>
          </p:nvPr>
        </p:nvSpPr>
        <p:spPr/>
        <p:txBody>
          <a:bodyPr/>
          <a:lstStyle/>
          <a:p>
            <a:endParaRPr lang="en-US" dirty="0"/>
          </a:p>
          <a:p>
            <a:endParaRPr lang="en-US" dirty="0"/>
          </a:p>
          <a:p>
            <a:endParaRPr lang="en-US" dirty="0"/>
          </a:p>
        </p:txBody>
      </p:sp>
      <p:sp>
        <p:nvSpPr>
          <p:cNvPr id="7" name="TextBox 6">
            <a:extLst>
              <a:ext uri="{FF2B5EF4-FFF2-40B4-BE49-F238E27FC236}">
                <a16:creationId xmlns:a16="http://schemas.microsoft.com/office/drawing/2014/main" id="{8405677B-8C56-43E7-B86E-83D88E52BD68}"/>
              </a:ext>
            </a:extLst>
          </p:cNvPr>
          <p:cNvSpPr txBox="1"/>
          <p:nvPr/>
        </p:nvSpPr>
        <p:spPr>
          <a:xfrm>
            <a:off x="1020417" y="1516279"/>
            <a:ext cx="10561983" cy="5139869"/>
          </a:xfrm>
          <a:prstGeom prst="rect">
            <a:avLst/>
          </a:prstGeom>
          <a:solidFill>
            <a:schemeClr val="accent3">
              <a:lumMod val="20000"/>
              <a:lumOff val="80000"/>
            </a:schemeClr>
          </a:solidFill>
          <a:ln w="38100">
            <a:solidFill>
              <a:srgbClr val="002060"/>
            </a:solidFill>
          </a:ln>
        </p:spPr>
        <p:txBody>
          <a:bodyPr wrap="square" rtlCol="0">
            <a:spAutoFit/>
          </a:bodyPr>
          <a:lstStyle/>
          <a:p>
            <a:pPr marL="342900" indent="-342900">
              <a:buFont typeface="Wingdings" pitchFamily="2" charset="2"/>
              <a:buChar char="q"/>
            </a:pPr>
            <a:r>
              <a:rPr lang="en-US" sz="3200" dirty="0">
                <a:latin typeface="Garamond" panose="02020404030301010803" pitchFamily="18" charset="0"/>
              </a:rPr>
              <a:t>National Multisectoral M&amp;E framework was developed</a:t>
            </a:r>
          </a:p>
          <a:p>
            <a:pPr marL="342900" indent="-342900">
              <a:buFont typeface="Wingdings" pitchFamily="2" charset="2"/>
              <a:buChar char="q"/>
            </a:pPr>
            <a:r>
              <a:rPr lang="en-US" sz="3200" dirty="0">
                <a:latin typeface="Garamond" panose="02020404030301010803" pitchFamily="18" charset="0"/>
              </a:rPr>
              <a:t>Continued implementation of the Equity Plan Response:  </a:t>
            </a:r>
          </a:p>
          <a:p>
            <a:pPr marL="800100" lvl="1" indent="-342900">
              <a:buFont typeface="Wingdings" pitchFamily="2" charset="2"/>
              <a:buChar char="§"/>
            </a:pPr>
            <a:r>
              <a:rPr lang="en-US" sz="2400" dirty="0">
                <a:latin typeface="Garamond" panose="02020404030301010803" pitchFamily="18" charset="0"/>
              </a:rPr>
              <a:t>Enabling policy guidance in place e.g. Stigma &amp; Discrimination guidelines; Legal &amp; Environmental Assessments; School re-entry Guidelines; Advocacy for legal  reforms; Adaptation strategy following AHA  </a:t>
            </a:r>
          </a:p>
          <a:p>
            <a:pPr marL="342900" indent="-342900">
              <a:buFont typeface="Wingdings" pitchFamily="2" charset="2"/>
              <a:buChar char="q"/>
            </a:pPr>
            <a:r>
              <a:rPr lang="en-US" sz="3200" dirty="0">
                <a:latin typeface="Garamond" panose="02020404030301010803" pitchFamily="18" charset="0"/>
              </a:rPr>
              <a:t>MOH approved position of sign language translator at health facilities and centrally </a:t>
            </a:r>
          </a:p>
          <a:p>
            <a:pPr marL="342900" indent="-342900">
              <a:buFont typeface="Wingdings" pitchFamily="2" charset="2"/>
              <a:buChar char="q"/>
            </a:pPr>
            <a:r>
              <a:rPr lang="en-US" sz="3200" dirty="0">
                <a:latin typeface="Garamond" panose="02020404030301010803" pitchFamily="18" charset="0"/>
              </a:rPr>
              <a:t>Advocacy for law reform and strategic litigation against punitive aspects of the law are on-going led by CSO partners</a:t>
            </a:r>
          </a:p>
          <a:p>
            <a:pPr marL="342900" indent="-342900">
              <a:buFont typeface="Wingdings" pitchFamily="2" charset="2"/>
              <a:buChar char="q"/>
            </a:pPr>
            <a:r>
              <a:rPr lang="en-GB" sz="3200" dirty="0">
                <a:latin typeface="Garamond" panose="02020404030301010803" pitchFamily="18" charset="0"/>
              </a:rPr>
              <a:t>Improved access to legal aid and other services for KP, PWD and other vulnerable groups</a:t>
            </a:r>
          </a:p>
        </p:txBody>
      </p:sp>
    </p:spTree>
    <p:extLst>
      <p:ext uri="{BB962C8B-B14F-4D97-AF65-F5344CB8AC3E}">
        <p14:creationId xmlns:p14="http://schemas.microsoft.com/office/powerpoint/2010/main" val="3369885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646B-F92F-4D7E-85E2-6AD1AAD1F1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50DA4C-B363-4ABD-AFFB-85E1EB252118}"/>
              </a:ext>
            </a:extLst>
          </p:cNvPr>
          <p:cNvSpPr>
            <a:spLocks noGrp="1"/>
          </p:cNvSpPr>
          <p:nvPr>
            <p:ph idx="1"/>
          </p:nvPr>
        </p:nvSpPr>
        <p:spPr/>
        <p:txBody>
          <a:bodyPr>
            <a:normAutofit/>
          </a:bodyPr>
          <a:lstStyle/>
          <a:p>
            <a:pPr marL="0" indent="0" algn="ctr">
              <a:buNone/>
            </a:pPr>
            <a:endParaRPr lang="en-US" sz="6000" dirty="0"/>
          </a:p>
          <a:p>
            <a:pPr marL="0" indent="0" algn="ctr">
              <a:buNone/>
            </a:pPr>
            <a:r>
              <a:rPr lang="en-US" sz="6000" dirty="0"/>
              <a:t>SYSTEM STRENGTHENING </a:t>
            </a:r>
          </a:p>
        </p:txBody>
      </p:sp>
    </p:spTree>
    <p:extLst>
      <p:ext uri="{BB962C8B-B14F-4D97-AF65-F5344CB8AC3E}">
        <p14:creationId xmlns:p14="http://schemas.microsoft.com/office/powerpoint/2010/main" val="65331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230-EBD1-E84C-8E8F-7F694EAA3A55}"/>
              </a:ext>
            </a:extLst>
          </p:cNvPr>
          <p:cNvSpPr>
            <a:spLocks noGrp="1"/>
          </p:cNvSpPr>
          <p:nvPr>
            <p:ph type="title"/>
          </p:nvPr>
        </p:nvSpPr>
        <p:spPr>
          <a:xfrm>
            <a:off x="2434107" y="274638"/>
            <a:ext cx="7830356" cy="1143000"/>
          </a:xfrm>
        </p:spPr>
        <p:txBody>
          <a:bodyPr/>
          <a:lstStyle/>
          <a:p>
            <a:r>
              <a:rPr lang="en-US" b="1" dirty="0">
                <a:solidFill>
                  <a:srgbClr val="7030A0"/>
                </a:solidFill>
              </a:rPr>
              <a:t>Key achievements </a:t>
            </a:r>
          </a:p>
        </p:txBody>
      </p:sp>
      <p:sp>
        <p:nvSpPr>
          <p:cNvPr id="3" name="Content Placeholder 2">
            <a:extLst>
              <a:ext uri="{FF2B5EF4-FFF2-40B4-BE49-F238E27FC236}">
                <a16:creationId xmlns:a16="http://schemas.microsoft.com/office/drawing/2014/main" id="{F052960B-42B3-C643-847C-5502436FCCCB}"/>
              </a:ext>
            </a:extLst>
          </p:cNvPr>
          <p:cNvSpPr>
            <a:spLocks noGrp="1"/>
          </p:cNvSpPr>
          <p:nvPr>
            <p:ph idx="1"/>
          </p:nvPr>
        </p:nvSpPr>
        <p:spPr>
          <a:xfrm>
            <a:off x="902970" y="1265275"/>
            <a:ext cx="11055350" cy="4860890"/>
          </a:xfrm>
          <a:solidFill>
            <a:schemeClr val="bg1">
              <a:lumMod val="95000"/>
            </a:schemeClr>
          </a:solidFill>
        </p:spPr>
        <p:txBody>
          <a:bodyPr>
            <a:noAutofit/>
          </a:bodyPr>
          <a:lstStyle/>
          <a:p>
            <a:pPr>
              <a:lnSpc>
                <a:spcPct val="120000"/>
              </a:lnSpc>
              <a:spcBef>
                <a:spcPts val="0"/>
              </a:spcBef>
            </a:pPr>
            <a:r>
              <a:rPr lang="en-US" sz="2800" b="1" dirty="0">
                <a:latin typeface="Garamond" panose="02020404030301010803" pitchFamily="18" charset="0"/>
              </a:rPr>
              <a:t>Improved multi-sectoral coordination</a:t>
            </a:r>
          </a:p>
          <a:p>
            <a:pPr lvl="1">
              <a:lnSpc>
                <a:spcPct val="120000"/>
              </a:lnSpc>
              <a:spcBef>
                <a:spcPts val="0"/>
              </a:spcBef>
            </a:pPr>
            <a:r>
              <a:rPr lang="en-GB" dirty="0">
                <a:latin typeface="Garamond" panose="02020404030301010803" pitchFamily="18" charset="0"/>
              </a:rPr>
              <a:t>Online accreditation system was established for NGOs </a:t>
            </a:r>
          </a:p>
          <a:p>
            <a:pPr>
              <a:lnSpc>
                <a:spcPct val="120000"/>
              </a:lnSpc>
              <a:spcBef>
                <a:spcPts val="0"/>
              </a:spcBef>
            </a:pPr>
            <a:r>
              <a:rPr lang="en-US" sz="2800" b="1" dirty="0">
                <a:latin typeface="Garamond" panose="02020404030301010803" pitchFamily="18" charset="0"/>
              </a:rPr>
              <a:t>Rolled out digital health information systems, including EMRs</a:t>
            </a:r>
          </a:p>
          <a:p>
            <a:pPr>
              <a:lnSpc>
                <a:spcPct val="120000"/>
              </a:lnSpc>
              <a:spcBef>
                <a:spcPts val="0"/>
              </a:spcBef>
            </a:pPr>
            <a:r>
              <a:rPr lang="en-US" sz="2800" b="1" dirty="0">
                <a:latin typeface="Garamond" panose="02020404030301010803" pitchFamily="18" charset="0"/>
              </a:rPr>
              <a:t>Strengthened Lab quality management systems </a:t>
            </a:r>
            <a:r>
              <a:rPr lang="en-GB" sz="2800" dirty="0">
                <a:latin typeface="Garamond" panose="02020404030301010803" pitchFamily="18" charset="0"/>
              </a:rPr>
              <a:t>(Lab QMS)</a:t>
            </a:r>
          </a:p>
          <a:p>
            <a:pPr lvl="1">
              <a:lnSpc>
                <a:spcPct val="120000"/>
              </a:lnSpc>
              <a:spcBef>
                <a:spcPts val="0"/>
              </a:spcBef>
            </a:pPr>
            <a:r>
              <a:rPr lang="en-GB" dirty="0">
                <a:latin typeface="Garamond" panose="02020404030301010803" pitchFamily="18" charset="0"/>
              </a:rPr>
              <a:t>73 laboratories internationally accredited</a:t>
            </a:r>
          </a:p>
          <a:p>
            <a:pPr>
              <a:lnSpc>
                <a:spcPct val="120000"/>
              </a:lnSpc>
              <a:spcBef>
                <a:spcPts val="0"/>
              </a:spcBef>
            </a:pPr>
            <a:r>
              <a:rPr lang="en-US" sz="2800" b="1" dirty="0">
                <a:latin typeface="Garamond" panose="02020404030301010803" pitchFamily="18" charset="0"/>
              </a:rPr>
              <a:t>Onboarded Community Health Extension Workers (CHEWS)</a:t>
            </a:r>
          </a:p>
          <a:p>
            <a:pPr>
              <a:lnSpc>
                <a:spcPct val="120000"/>
              </a:lnSpc>
              <a:spcBef>
                <a:spcPts val="0"/>
              </a:spcBef>
            </a:pPr>
            <a:r>
              <a:rPr lang="en-US" sz="2800" b="1" dirty="0">
                <a:latin typeface="Garamond" panose="02020404030301010803" pitchFamily="18" charset="0"/>
              </a:rPr>
              <a:t>Strengthened RRHs: </a:t>
            </a:r>
            <a:r>
              <a:rPr lang="en-US" sz="2800" dirty="0">
                <a:latin typeface="Garamond" panose="02020404030301010803" pitchFamily="18" charset="0"/>
              </a:rPr>
              <a:t>to support Districts-Led Programming</a:t>
            </a:r>
          </a:p>
          <a:p>
            <a:pPr>
              <a:lnSpc>
                <a:spcPct val="120000"/>
              </a:lnSpc>
              <a:spcBef>
                <a:spcPts val="0"/>
              </a:spcBef>
            </a:pPr>
            <a:r>
              <a:rPr lang="en-US" sz="2800" b="1" dirty="0">
                <a:latin typeface="Garamond" panose="02020404030301010803" pitchFamily="18" charset="0"/>
                <a:ea typeface="Times New Roman" panose="02020603050405020304" pitchFamily="18" charset="0"/>
                <a:cs typeface="Times New Roman" panose="02020603050405020304" pitchFamily="18" charset="0"/>
              </a:rPr>
              <a:t>Strengthened </a:t>
            </a:r>
            <a:r>
              <a:rPr lang="en-US" sz="2800" b="1" dirty="0">
                <a:effectLst/>
                <a:latin typeface="Garamond" panose="02020404030301010803" pitchFamily="18" charset="0"/>
                <a:ea typeface="Times New Roman" panose="02020603050405020304" pitchFamily="18" charset="0"/>
                <a:cs typeface="Times New Roman" panose="02020603050405020304" pitchFamily="18" charset="0"/>
              </a:rPr>
              <a:t>HIV&amp;AIDS </a:t>
            </a:r>
            <a:r>
              <a:rPr lang="en-US" sz="2800" b="1" dirty="0">
                <a:latin typeface="Garamond" panose="02020404030301010803" pitchFamily="18" charset="0"/>
                <a:ea typeface="Times New Roman" panose="02020603050405020304" pitchFamily="18" charset="0"/>
                <a:cs typeface="Times New Roman" panose="02020603050405020304" pitchFamily="18" charset="0"/>
              </a:rPr>
              <a:t>mainstreaming </a:t>
            </a:r>
            <a:r>
              <a:rPr lang="en-US" sz="2800" b="1" dirty="0">
                <a:effectLst/>
                <a:latin typeface="Garamond" panose="02020404030301010803" pitchFamily="18" charset="0"/>
                <a:ea typeface="Times New Roman" panose="02020603050405020304" pitchFamily="18" charset="0"/>
                <a:cs typeface="Times New Roman" panose="02020603050405020304" pitchFamily="18" charset="0"/>
              </a:rPr>
              <a:t>in all government sectors</a:t>
            </a:r>
          </a:p>
          <a:p>
            <a:pPr>
              <a:lnSpc>
                <a:spcPct val="120000"/>
              </a:lnSpc>
              <a:spcBef>
                <a:spcPts val="0"/>
              </a:spcBef>
            </a:pPr>
            <a:r>
              <a:rPr lang="en-US" sz="2800" b="1" dirty="0">
                <a:latin typeface="Garamond" panose="02020404030301010803" pitchFamily="18" charset="0"/>
              </a:rPr>
              <a:t>Development of National HIV and AIDS Sustainability Framework ongoing </a:t>
            </a:r>
            <a:endParaRPr lang="en-UG" sz="2800" b="1" dirty="0">
              <a:latin typeface="Garamond" panose="02020404030301010803" pitchFamily="18" charset="0"/>
            </a:endParaRPr>
          </a:p>
          <a:p>
            <a:endParaRPr lang="en-US" sz="2800" dirty="0"/>
          </a:p>
        </p:txBody>
      </p:sp>
    </p:spTree>
    <p:extLst>
      <p:ext uri="{BB962C8B-B14F-4D97-AF65-F5344CB8AC3E}">
        <p14:creationId xmlns:p14="http://schemas.microsoft.com/office/powerpoint/2010/main" val="225589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E8428-5463-E7E2-A396-7501975F4C5E}"/>
              </a:ext>
            </a:extLst>
          </p:cNvPr>
          <p:cNvSpPr>
            <a:spLocks noGrp="1"/>
          </p:cNvSpPr>
          <p:nvPr>
            <p:ph type="title"/>
          </p:nvPr>
        </p:nvSpPr>
        <p:spPr/>
        <p:txBody>
          <a:bodyPr>
            <a:normAutofit/>
          </a:bodyPr>
          <a:lstStyle/>
          <a:p>
            <a:r>
              <a:rPr lang="en-US" b="1" dirty="0">
                <a:solidFill>
                  <a:srgbClr val="7030A0"/>
                </a:solidFill>
              </a:rPr>
              <a:t>Funding contributions 2023/24</a:t>
            </a:r>
            <a:endParaRPr lang="en-UG" b="1" dirty="0">
              <a:solidFill>
                <a:srgbClr val="7030A0"/>
              </a:solidFill>
            </a:endParaRPr>
          </a:p>
        </p:txBody>
      </p:sp>
      <p:sp>
        <p:nvSpPr>
          <p:cNvPr id="4" name="TextBox 3">
            <a:extLst>
              <a:ext uri="{FF2B5EF4-FFF2-40B4-BE49-F238E27FC236}">
                <a16:creationId xmlns:a16="http://schemas.microsoft.com/office/drawing/2014/main" id="{3FB64A5A-2390-14CC-8DEF-5FBCA9C62BCB}"/>
              </a:ext>
            </a:extLst>
          </p:cNvPr>
          <p:cNvSpPr txBox="1"/>
          <p:nvPr/>
        </p:nvSpPr>
        <p:spPr>
          <a:xfrm>
            <a:off x="893004" y="1417638"/>
            <a:ext cx="4774018" cy="4893647"/>
          </a:xfrm>
          <a:prstGeom prst="rect">
            <a:avLst/>
          </a:prstGeom>
          <a:solidFill>
            <a:schemeClr val="bg2"/>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itchFamily="2" charset="2"/>
              <a:buChar char="q"/>
            </a:pPr>
            <a:r>
              <a:rPr lang="en-US" sz="2600" b="1" dirty="0">
                <a:latin typeface="Garamond" panose="02020404030301010803" pitchFamily="18" charset="0"/>
              </a:rPr>
              <a:t>Over UGX 2.5 Trillion was mobilized for the HIV response</a:t>
            </a:r>
          </a:p>
          <a:p>
            <a:pPr marL="285750" indent="-285750">
              <a:buFont typeface="Wingdings" pitchFamily="2" charset="2"/>
              <a:buChar char="q"/>
            </a:pPr>
            <a:r>
              <a:rPr lang="en-US" sz="2600" b="1" dirty="0">
                <a:latin typeface="Garamond" panose="02020404030301010803" pitchFamily="18" charset="0"/>
              </a:rPr>
              <a:t>GOU direct funding was UGX 310Bn: (13%) of total</a:t>
            </a:r>
          </a:p>
          <a:p>
            <a:pPr marL="285750" indent="-285750">
              <a:buFont typeface="Wingdings" pitchFamily="2" charset="2"/>
              <a:buChar char="q"/>
            </a:pPr>
            <a:r>
              <a:rPr lang="en-US" sz="2600" b="1" dirty="0">
                <a:latin typeface="Garamond" panose="02020404030301010803" pitchFamily="18" charset="0"/>
              </a:rPr>
              <a:t>Through ‘Mainstreaming’, about UGX 61.9Bn</a:t>
            </a:r>
          </a:p>
          <a:p>
            <a:pPr marL="285750" indent="-285750">
              <a:buFont typeface="Wingdings" pitchFamily="2" charset="2"/>
              <a:buChar char="q"/>
            </a:pPr>
            <a:r>
              <a:rPr lang="en-US" sz="2600" b="1" u="sng" dirty="0">
                <a:latin typeface="Garamond" panose="02020404030301010803" pitchFamily="18" charset="0"/>
              </a:rPr>
              <a:t>Challenges: </a:t>
            </a:r>
          </a:p>
          <a:p>
            <a:pPr marL="800100" lvl="1" indent="-342900">
              <a:buFont typeface="Wingdings" pitchFamily="2" charset="2"/>
              <a:buChar char="§"/>
            </a:pPr>
            <a:r>
              <a:rPr lang="en-US" sz="2600" b="1" dirty="0">
                <a:latin typeface="Garamond" panose="02020404030301010803" pitchFamily="18" charset="0"/>
              </a:rPr>
              <a:t>Sustainability concerns </a:t>
            </a:r>
          </a:p>
          <a:p>
            <a:pPr marL="800100" lvl="1" indent="-342900">
              <a:buFont typeface="Wingdings" pitchFamily="2" charset="2"/>
              <a:buChar char="§"/>
            </a:pPr>
            <a:r>
              <a:rPr lang="en-US" sz="2600" b="1" dirty="0">
                <a:latin typeface="Garamond" panose="02020404030301010803" pitchFamily="18" charset="0"/>
              </a:rPr>
              <a:t>Gaps in funding HIV Prevention, accountability and resource tracking </a:t>
            </a:r>
            <a:endParaRPr lang="en-US" sz="2600" dirty="0">
              <a:latin typeface="Garamond" panose="02020404030301010803" pitchFamily="18" charset="0"/>
            </a:endParaRPr>
          </a:p>
        </p:txBody>
      </p:sp>
      <p:sp>
        <p:nvSpPr>
          <p:cNvPr id="3" name="Rectangle 2">
            <a:extLst>
              <a:ext uri="{FF2B5EF4-FFF2-40B4-BE49-F238E27FC236}">
                <a16:creationId xmlns:a16="http://schemas.microsoft.com/office/drawing/2014/main" id="{6A5611FA-87D0-B684-127A-27508D94AC9E}"/>
              </a:ext>
            </a:extLst>
          </p:cNvPr>
          <p:cNvSpPr>
            <a:spLocks noChangeArrowheads="1"/>
          </p:cNvSpPr>
          <p:nvPr/>
        </p:nvSpPr>
        <p:spPr bwMode="auto">
          <a:xfrm>
            <a:off x="5813778" y="19078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G"/>
          </a:p>
        </p:txBody>
      </p:sp>
      <p:pic>
        <p:nvPicPr>
          <p:cNvPr id="3073" name="Picture 17">
            <a:extLst>
              <a:ext uri="{FF2B5EF4-FFF2-40B4-BE49-F238E27FC236}">
                <a16:creationId xmlns:a16="http://schemas.microsoft.com/office/drawing/2014/main" id="{A3A76CD4-F1EB-37AA-CCFD-761921B64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778" y="1417638"/>
            <a:ext cx="5915378" cy="48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6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BEDC-499F-05F9-9E97-2C6D9D1D7BA9}"/>
              </a:ext>
            </a:extLst>
          </p:cNvPr>
          <p:cNvSpPr>
            <a:spLocks noGrp="1"/>
          </p:cNvSpPr>
          <p:nvPr>
            <p:ph type="title"/>
          </p:nvPr>
        </p:nvSpPr>
        <p:spPr/>
        <p:txBody>
          <a:bodyPr/>
          <a:lstStyle/>
          <a:p>
            <a:r>
              <a:rPr lang="en-US" b="1" dirty="0">
                <a:solidFill>
                  <a:srgbClr val="7030A0"/>
                </a:solidFill>
              </a:rPr>
              <a:t>Resource Tracking </a:t>
            </a:r>
            <a:endParaRPr lang="en-UG" dirty="0"/>
          </a:p>
        </p:txBody>
      </p:sp>
      <p:sp>
        <p:nvSpPr>
          <p:cNvPr id="4" name="Content Placeholder 3">
            <a:extLst>
              <a:ext uri="{FF2B5EF4-FFF2-40B4-BE49-F238E27FC236}">
                <a16:creationId xmlns:a16="http://schemas.microsoft.com/office/drawing/2014/main" id="{8A33536B-E6C4-5623-28A7-C4BCC866FBF0}"/>
              </a:ext>
            </a:extLst>
          </p:cNvPr>
          <p:cNvSpPr txBox="1">
            <a:spLocks noGrp="1"/>
          </p:cNvSpPr>
          <p:nvPr>
            <p:ph idx="1"/>
          </p:nvPr>
        </p:nvSpPr>
        <p:spPr>
          <a:xfrm>
            <a:off x="6096001" y="1337651"/>
            <a:ext cx="5764040" cy="4462760"/>
          </a:xfrm>
          <a:prstGeom prst="rect">
            <a:avLst/>
          </a:prstGeom>
          <a:solidFill>
            <a:schemeClr val="accent6">
              <a:lumMod val="20000"/>
              <a:lumOff val="80000"/>
            </a:schemeClr>
          </a:solidFill>
          <a:ln w="57150">
            <a:solidFill>
              <a:srgbClr val="002060"/>
            </a:solidFill>
          </a:ln>
        </p:spPr>
        <p:txBody>
          <a:bodyPr wrap="square" rtlCol="0">
            <a:spAutoFit/>
          </a:bodyPr>
          <a:lstStyle/>
          <a:p>
            <a:pPr marL="285750" indent="-285750">
              <a:spcBef>
                <a:spcPts val="0"/>
              </a:spcBef>
              <a:buFont typeface="Wingdings" pitchFamily="2" charset="2"/>
              <a:buChar char="q"/>
            </a:pPr>
            <a:r>
              <a:rPr lang="en-US" sz="2400" b="1" dirty="0">
                <a:latin typeface="Garamond" panose="02020404030301010803" pitchFamily="18" charset="0"/>
              </a:rPr>
              <a:t>Conducted National AIDS Spending Assessment for 2019/20 &amp; 2020/21</a:t>
            </a:r>
          </a:p>
          <a:p>
            <a:pPr marL="742950" lvl="1" indent="-285750">
              <a:spcBef>
                <a:spcPts val="0"/>
              </a:spcBef>
              <a:buFont typeface="Wingdings" pitchFamily="2" charset="2"/>
              <a:buChar char="§"/>
            </a:pPr>
            <a:r>
              <a:rPr lang="en-US" sz="2000" b="1" dirty="0">
                <a:latin typeface="Garamond" panose="02020404030301010803" pitchFamily="18" charset="0"/>
              </a:rPr>
              <a:t>&gt;45% spent on commodities</a:t>
            </a:r>
          </a:p>
          <a:p>
            <a:pPr marL="742950" lvl="1" indent="-285750">
              <a:spcBef>
                <a:spcPts val="0"/>
              </a:spcBef>
              <a:buFont typeface="Wingdings" pitchFamily="2" charset="2"/>
              <a:buChar char="§"/>
            </a:pPr>
            <a:r>
              <a:rPr lang="en-US" sz="2000" b="1" dirty="0">
                <a:latin typeface="Garamond" panose="02020404030301010803" pitchFamily="18" charset="0"/>
              </a:rPr>
              <a:t>Care &amp; treatment: 60% </a:t>
            </a:r>
          </a:p>
          <a:p>
            <a:pPr marL="742950" lvl="1" indent="-285750">
              <a:spcBef>
                <a:spcPts val="0"/>
              </a:spcBef>
              <a:buFont typeface="Wingdings" pitchFamily="2" charset="2"/>
              <a:buChar char="§"/>
            </a:pPr>
            <a:r>
              <a:rPr lang="en-US" sz="2000" b="1" dirty="0">
                <a:latin typeface="Garamond" panose="02020404030301010803" pitchFamily="18" charset="0"/>
              </a:rPr>
              <a:t>Prevention: 12-13 % </a:t>
            </a:r>
          </a:p>
          <a:p>
            <a:pPr marL="742950" lvl="1" indent="-285750">
              <a:spcBef>
                <a:spcPts val="0"/>
              </a:spcBef>
              <a:buFont typeface="Wingdings" pitchFamily="2" charset="2"/>
              <a:buChar char="§"/>
            </a:pPr>
            <a:r>
              <a:rPr lang="en-US" sz="2000" b="1" dirty="0">
                <a:latin typeface="Garamond" panose="02020404030301010803" pitchFamily="18" charset="0"/>
              </a:rPr>
              <a:t>Social support: 3%</a:t>
            </a:r>
          </a:p>
          <a:p>
            <a:pPr marL="742950" lvl="1" indent="-285750">
              <a:spcBef>
                <a:spcPts val="0"/>
              </a:spcBef>
              <a:buFont typeface="Wingdings" pitchFamily="2" charset="2"/>
              <a:buChar char="§"/>
            </a:pPr>
            <a:r>
              <a:rPr lang="en-US" sz="2000" b="1" dirty="0">
                <a:latin typeface="Garamond" panose="02020404030301010803" pitchFamily="18" charset="0"/>
              </a:rPr>
              <a:t>HTS: 3-5%</a:t>
            </a:r>
          </a:p>
          <a:p>
            <a:pPr marL="742950" lvl="1" indent="-285750">
              <a:spcBef>
                <a:spcPts val="0"/>
              </a:spcBef>
              <a:buFont typeface="Wingdings" pitchFamily="2" charset="2"/>
              <a:buChar char="§"/>
            </a:pPr>
            <a:r>
              <a:rPr lang="en-US" sz="2000" b="1" dirty="0">
                <a:latin typeface="Garamond" panose="02020404030301010803" pitchFamily="18" charset="0"/>
              </a:rPr>
              <a:t>System strengthening: 18%</a:t>
            </a:r>
          </a:p>
          <a:p>
            <a:pPr marL="742950" lvl="1" indent="-285750">
              <a:spcBef>
                <a:spcPts val="0"/>
              </a:spcBef>
              <a:buFont typeface="Wingdings" pitchFamily="2" charset="2"/>
              <a:buChar char="§"/>
            </a:pPr>
            <a:r>
              <a:rPr lang="en-US" sz="2000" b="1" dirty="0">
                <a:latin typeface="Garamond" panose="02020404030301010803" pitchFamily="18" charset="0"/>
              </a:rPr>
              <a:t>KP: &lt;1%</a:t>
            </a:r>
          </a:p>
          <a:p>
            <a:pPr marL="285750" indent="-285750">
              <a:spcBef>
                <a:spcPts val="0"/>
              </a:spcBef>
              <a:buFont typeface="Wingdings" pitchFamily="2" charset="2"/>
              <a:buChar char="q"/>
            </a:pPr>
            <a:r>
              <a:rPr lang="en-US" sz="2400" b="1" dirty="0">
                <a:latin typeface="Garamond" panose="02020404030301010803" pitchFamily="18" charset="0"/>
              </a:rPr>
              <a:t>Conducted an assessment on HIV mainstreaming across sectors </a:t>
            </a:r>
          </a:p>
          <a:p>
            <a:pPr marL="285750" indent="-285750">
              <a:spcBef>
                <a:spcPts val="0"/>
              </a:spcBef>
              <a:buFont typeface="Wingdings" pitchFamily="2" charset="2"/>
              <a:buChar char="q"/>
            </a:pPr>
            <a:r>
              <a:rPr lang="en-US" sz="2400" b="1" dirty="0">
                <a:latin typeface="Garamond" panose="02020404030301010803" pitchFamily="18" charset="0"/>
              </a:rPr>
              <a:t>Started institutionalization of expenditure tracking using online tool</a:t>
            </a:r>
          </a:p>
        </p:txBody>
      </p:sp>
      <p:pic>
        <p:nvPicPr>
          <p:cNvPr id="6" name="Picture 5">
            <a:extLst>
              <a:ext uri="{FF2B5EF4-FFF2-40B4-BE49-F238E27FC236}">
                <a16:creationId xmlns:a16="http://schemas.microsoft.com/office/drawing/2014/main" id="{33FB795F-4FA7-C28B-EED0-A8D95A2F58CB}"/>
              </a:ext>
            </a:extLst>
          </p:cNvPr>
          <p:cNvPicPr>
            <a:picLocks noChangeAspect="1"/>
          </p:cNvPicPr>
          <p:nvPr/>
        </p:nvPicPr>
        <p:blipFill>
          <a:blip r:embed="rId3"/>
          <a:stretch>
            <a:fillRect/>
          </a:stretch>
        </p:blipFill>
        <p:spPr>
          <a:xfrm>
            <a:off x="828833" y="1417638"/>
            <a:ext cx="4968403" cy="4439954"/>
          </a:xfrm>
          <a:prstGeom prst="rect">
            <a:avLst/>
          </a:prstGeom>
        </p:spPr>
      </p:pic>
    </p:spTree>
    <p:extLst>
      <p:ext uri="{BB962C8B-B14F-4D97-AF65-F5344CB8AC3E}">
        <p14:creationId xmlns:p14="http://schemas.microsoft.com/office/powerpoint/2010/main" val="586159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60BDC-F289-2E13-9485-5D5923791A6B}"/>
              </a:ext>
            </a:extLst>
          </p:cNvPr>
          <p:cNvSpPr>
            <a:spLocks noGrp="1"/>
          </p:cNvSpPr>
          <p:nvPr>
            <p:ph type="title"/>
          </p:nvPr>
        </p:nvSpPr>
        <p:spPr>
          <a:xfrm>
            <a:off x="2126256" y="274638"/>
            <a:ext cx="9441456" cy="774673"/>
          </a:xfrm>
        </p:spPr>
        <p:txBody>
          <a:bodyPr/>
          <a:lstStyle/>
          <a:p>
            <a:r>
              <a:rPr lang="en-UG" b="1" dirty="0">
                <a:solidFill>
                  <a:srgbClr val="7030A0"/>
                </a:solidFill>
              </a:rPr>
              <a:t>Presidential Fast Track Initiative (PFTI) </a:t>
            </a:r>
          </a:p>
        </p:txBody>
      </p:sp>
      <p:graphicFrame>
        <p:nvGraphicFramePr>
          <p:cNvPr id="4" name="Content Placeholder 3">
            <a:extLst>
              <a:ext uri="{FF2B5EF4-FFF2-40B4-BE49-F238E27FC236}">
                <a16:creationId xmlns:a16="http://schemas.microsoft.com/office/drawing/2014/main" id="{1A943E5C-21DF-8AE7-B863-B3C31B444EFA}"/>
              </a:ext>
            </a:extLst>
          </p:cNvPr>
          <p:cNvGraphicFramePr>
            <a:graphicFrameLocks noGrp="1"/>
          </p:cNvGraphicFramePr>
          <p:nvPr>
            <p:ph idx="1"/>
            <p:extLst>
              <p:ext uri="{D42A27DB-BD31-4B8C-83A1-F6EECF244321}">
                <p14:modId xmlns:p14="http://schemas.microsoft.com/office/powerpoint/2010/main" val="1527559344"/>
              </p:ext>
            </p:extLst>
          </p:nvPr>
        </p:nvGraphicFramePr>
        <p:xfrm>
          <a:off x="959370" y="1279833"/>
          <a:ext cx="10732958" cy="5473215"/>
        </p:xfrm>
        <a:graphic>
          <a:graphicData uri="http://schemas.openxmlformats.org/drawingml/2006/table">
            <a:tbl>
              <a:tblPr firstRow="1" firstCol="1" bandRow="1">
                <a:tableStyleId>{5202B0CA-FC54-4496-8BCA-5EF66A818D29}</a:tableStyleId>
              </a:tblPr>
              <a:tblGrid>
                <a:gridCol w="1984546">
                  <a:extLst>
                    <a:ext uri="{9D8B030D-6E8A-4147-A177-3AD203B41FA5}">
                      <a16:colId xmlns:a16="http://schemas.microsoft.com/office/drawing/2014/main" val="3358852483"/>
                    </a:ext>
                  </a:extLst>
                </a:gridCol>
                <a:gridCol w="8748412">
                  <a:extLst>
                    <a:ext uri="{9D8B030D-6E8A-4147-A177-3AD203B41FA5}">
                      <a16:colId xmlns:a16="http://schemas.microsoft.com/office/drawing/2014/main" val="2898616686"/>
                    </a:ext>
                  </a:extLst>
                </a:gridCol>
              </a:tblGrid>
              <a:tr h="236956">
                <a:tc>
                  <a:txBody>
                    <a:bodyPr/>
                    <a:lstStyle/>
                    <a:p>
                      <a:pPr>
                        <a:lnSpc>
                          <a:spcPct val="107000"/>
                        </a:lnSpc>
                        <a:spcAft>
                          <a:spcPts val="800"/>
                        </a:spcAft>
                      </a:pPr>
                      <a:r>
                        <a:rPr lang="en-UG" sz="1600" dirty="0">
                          <a:effectLst/>
                        </a:rPr>
                        <a:t>Pillar </a:t>
                      </a:r>
                    </a:p>
                  </a:txBody>
                  <a:tcPr marL="34553" marR="34553" marT="0" marB="0"/>
                </a:tc>
                <a:tc>
                  <a:txBody>
                    <a:bodyPr/>
                    <a:lstStyle/>
                    <a:p>
                      <a:pPr>
                        <a:lnSpc>
                          <a:spcPct val="107000"/>
                        </a:lnSpc>
                        <a:spcAft>
                          <a:spcPts val="800"/>
                        </a:spcAft>
                      </a:pPr>
                      <a:r>
                        <a:rPr lang="en-UG" sz="1600" dirty="0">
                          <a:effectLst/>
                        </a:rPr>
                        <a:t>Progress 2023/24</a:t>
                      </a:r>
                      <a:endParaRPr lang="en-UG"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tc>
                <a:extLst>
                  <a:ext uri="{0D108BD9-81ED-4DB2-BD59-A6C34878D82A}">
                    <a16:rowId xmlns:a16="http://schemas.microsoft.com/office/drawing/2014/main" val="3381074769"/>
                  </a:ext>
                </a:extLst>
              </a:tr>
              <a:tr h="1499269">
                <a:tc>
                  <a:txBody>
                    <a:bodyPr/>
                    <a:lstStyle/>
                    <a:p>
                      <a:pPr>
                        <a:lnSpc>
                          <a:spcPct val="100000"/>
                        </a:lnSpc>
                        <a:spcAft>
                          <a:spcPts val="0"/>
                        </a:spcAft>
                      </a:pPr>
                      <a:r>
                        <a:rPr lang="en-UG" sz="1100" b="1" dirty="0">
                          <a:effectLst/>
                        </a:rPr>
                        <a:t>Revitalize HIV Prevention (and close the tap on new HIV infections, particularly among AGYW)</a:t>
                      </a:r>
                      <a:endParaRPr lang="en-UG"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solidFill>
                      <a:schemeClr val="accent6">
                        <a:lumMod val="20000"/>
                        <a:lumOff val="80000"/>
                      </a:schemeClr>
                    </a:solidFill>
                  </a:tcPr>
                </a:tc>
                <a:tc>
                  <a:txBody>
                    <a:bodyPr/>
                    <a:lstStyle/>
                    <a:p>
                      <a:pPr marL="342900" lvl="0" indent="-342900">
                        <a:lnSpc>
                          <a:spcPct val="100000"/>
                        </a:lnSpc>
                        <a:spcAft>
                          <a:spcPts val="0"/>
                        </a:spcAft>
                        <a:buFont typeface="Calibri" panose="020F0502020204030204" pitchFamily="34" charset="0"/>
                        <a:buChar char="-"/>
                      </a:pPr>
                      <a:r>
                        <a:rPr lang="en-UG" sz="1100" dirty="0">
                          <a:effectLst/>
                        </a:rPr>
                        <a:t>153 million condoms distributed, a met need of 62%.   </a:t>
                      </a:r>
                    </a:p>
                    <a:p>
                      <a:pPr marL="342900" lvl="0" indent="-342900">
                        <a:lnSpc>
                          <a:spcPct val="100000"/>
                        </a:lnSpc>
                        <a:spcAft>
                          <a:spcPts val="0"/>
                        </a:spcAft>
                        <a:buFont typeface="Calibri" panose="020F0502020204030204" pitchFamily="34" charset="0"/>
                        <a:buChar char="-"/>
                      </a:pPr>
                      <a:r>
                        <a:rPr lang="en-UG" sz="1100" dirty="0">
                          <a:effectLst/>
                        </a:rPr>
                        <a:t>AGYW services expanded to 44 from 43 districts</a:t>
                      </a:r>
                      <a:r>
                        <a:rPr lang="en-US" sz="1100" dirty="0">
                          <a:effectLst/>
                        </a:rPr>
                        <a:t> and program was reviewed. </a:t>
                      </a:r>
                      <a:endParaRPr lang="en-UG" sz="1100" dirty="0">
                        <a:effectLst/>
                      </a:endParaRPr>
                    </a:p>
                    <a:p>
                      <a:pPr marL="342900" lvl="0" indent="-342900">
                        <a:lnSpc>
                          <a:spcPct val="100000"/>
                        </a:lnSpc>
                        <a:spcAft>
                          <a:spcPts val="0"/>
                        </a:spcAft>
                        <a:buFont typeface="Calibri" panose="020F0502020204030204" pitchFamily="34" charset="0"/>
                        <a:buChar char="-"/>
                      </a:pPr>
                      <a:r>
                        <a:rPr lang="en-US" sz="1100" dirty="0">
                          <a:effectLst/>
                        </a:rPr>
                        <a:t>A package of services for Adolescent Boys and Young Men (ABYM) was developed. </a:t>
                      </a:r>
                      <a:endParaRPr lang="en-UG" sz="1100" dirty="0">
                        <a:effectLst/>
                      </a:endParaRPr>
                    </a:p>
                    <a:p>
                      <a:pPr marL="342900" lvl="0" indent="-342900">
                        <a:lnSpc>
                          <a:spcPct val="100000"/>
                        </a:lnSpc>
                        <a:spcAft>
                          <a:spcPts val="0"/>
                        </a:spcAft>
                        <a:buFont typeface="Calibri" panose="020F0502020204030204" pitchFamily="34" charset="0"/>
                        <a:buChar char="-"/>
                      </a:pPr>
                      <a:r>
                        <a:rPr lang="en-UG" sz="1100" dirty="0">
                          <a:effectLst/>
                        </a:rPr>
                        <a:t>Overall, 543,990 AGYW were served with at least one HIV prevention intervention </a:t>
                      </a:r>
                    </a:p>
                    <a:p>
                      <a:pPr marL="742950" lvl="1" indent="-285750">
                        <a:lnSpc>
                          <a:spcPct val="100000"/>
                        </a:lnSpc>
                        <a:spcAft>
                          <a:spcPts val="0"/>
                        </a:spcAft>
                        <a:buFont typeface="Courier New" panose="02070309020205020404" pitchFamily="49" charset="0"/>
                        <a:buChar char="o"/>
                      </a:pPr>
                      <a:r>
                        <a:rPr lang="en-UG" sz="1100" dirty="0">
                          <a:effectLst/>
                        </a:rPr>
                        <a:t>Presidential Initiative on Skilling the Girl, Boy Child reached 13,200 in the 22 skilling hubs </a:t>
                      </a:r>
                    </a:p>
                    <a:p>
                      <a:pPr marL="742950" lvl="1" indent="-285750">
                        <a:lnSpc>
                          <a:spcPct val="100000"/>
                        </a:lnSpc>
                        <a:spcAft>
                          <a:spcPts val="0"/>
                        </a:spcAft>
                        <a:buFont typeface="Courier New" panose="02070309020205020404" pitchFamily="49" charset="0"/>
                        <a:buChar char="o"/>
                      </a:pPr>
                      <a:r>
                        <a:rPr lang="en-UG" sz="1100" dirty="0">
                          <a:effectLst/>
                        </a:rPr>
                        <a:t>29,284 high-risk AGYW</a:t>
                      </a:r>
                      <a:r>
                        <a:rPr lang="en-US" sz="1100" dirty="0">
                          <a:effectLst/>
                        </a:rPr>
                        <a:t> were </a:t>
                      </a:r>
                      <a:r>
                        <a:rPr lang="en-UG" sz="1100" dirty="0">
                          <a:effectLst/>
                        </a:rPr>
                        <a:t>reached with a defined package of HIV prevention programs </a:t>
                      </a:r>
                    </a:p>
                    <a:p>
                      <a:pPr marL="742950" lvl="1" indent="-285750">
                        <a:lnSpc>
                          <a:spcPct val="100000"/>
                        </a:lnSpc>
                        <a:spcAft>
                          <a:spcPts val="0"/>
                        </a:spcAft>
                        <a:buFont typeface="Courier New" panose="02070309020205020404" pitchFamily="49" charset="0"/>
                        <a:buChar char="o"/>
                      </a:pPr>
                      <a:r>
                        <a:rPr lang="en-UG" sz="1100" dirty="0">
                          <a:effectLst/>
                        </a:rPr>
                        <a:t>27,733 School Leaners </a:t>
                      </a:r>
                      <a:r>
                        <a:rPr lang="en-US" sz="1100" dirty="0">
                          <a:effectLst/>
                        </a:rPr>
                        <a:t>were </a:t>
                      </a:r>
                      <a:r>
                        <a:rPr lang="en-UG" sz="1100" dirty="0">
                          <a:effectLst/>
                        </a:rPr>
                        <a:t>reached with Menstrual hygiene (1,259), Education/School subsidies (11,302) and health HIV and AIDS prevention messages (15,172).</a:t>
                      </a:r>
                    </a:p>
                    <a:p>
                      <a:pPr marL="742950" lvl="1" indent="-285750">
                        <a:lnSpc>
                          <a:spcPct val="100000"/>
                        </a:lnSpc>
                        <a:spcAft>
                          <a:spcPts val="0"/>
                        </a:spcAft>
                        <a:buFont typeface="Courier New" panose="02070309020205020404" pitchFamily="49" charset="0"/>
                        <a:buChar char="o"/>
                      </a:pPr>
                      <a:r>
                        <a:rPr lang="en-UG" sz="1100" dirty="0">
                          <a:effectLst/>
                        </a:rPr>
                        <a:t>Roll out of the sexuality education framework continued.  </a:t>
                      </a:r>
                      <a:endParaRPr lang="en-U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solidFill>
                      <a:schemeClr val="accent6">
                        <a:lumMod val="20000"/>
                        <a:lumOff val="80000"/>
                      </a:schemeClr>
                    </a:solidFill>
                  </a:tcPr>
                </a:tc>
                <a:extLst>
                  <a:ext uri="{0D108BD9-81ED-4DB2-BD59-A6C34878D82A}">
                    <a16:rowId xmlns:a16="http://schemas.microsoft.com/office/drawing/2014/main" val="2406411819"/>
                  </a:ext>
                </a:extLst>
              </a:tr>
              <a:tr h="666342">
                <a:tc>
                  <a:txBody>
                    <a:bodyPr/>
                    <a:lstStyle/>
                    <a:p>
                      <a:pPr>
                        <a:lnSpc>
                          <a:spcPct val="100000"/>
                        </a:lnSpc>
                        <a:spcAft>
                          <a:spcPts val="0"/>
                        </a:spcAft>
                      </a:pPr>
                      <a:r>
                        <a:rPr lang="en-UG" sz="1100" b="1" dirty="0">
                          <a:effectLst/>
                        </a:rPr>
                        <a:t>Consolidate progress on eliminating Mother-To-Child transmission of HIV </a:t>
                      </a:r>
                      <a:endParaRPr lang="en-UG"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tc>
                <a:tc>
                  <a:txBody>
                    <a:bodyPr/>
                    <a:lstStyle/>
                    <a:p>
                      <a:pPr marL="342900" lvl="0" indent="-342900">
                        <a:lnSpc>
                          <a:spcPct val="100000"/>
                        </a:lnSpc>
                        <a:spcAft>
                          <a:spcPts val="0"/>
                        </a:spcAft>
                        <a:buFont typeface="Calibri" panose="020F0502020204030204" pitchFamily="34" charset="0"/>
                        <a:buChar char="-"/>
                      </a:pPr>
                      <a:r>
                        <a:rPr lang="en-US" sz="1100" dirty="0">
                          <a:effectLst/>
                        </a:rPr>
                        <a:t>98% of mothers attending ANC had an HIV test; 95</a:t>
                      </a:r>
                      <a:r>
                        <a:rPr lang="en-UG" sz="1100" dirty="0">
                          <a:effectLst/>
                        </a:rPr>
                        <a:t>% of HIV infected mothers received ART; with 92% of mothers at 1</a:t>
                      </a:r>
                      <a:r>
                        <a:rPr lang="en-UG" sz="1100" baseline="30000" dirty="0">
                          <a:effectLst/>
                        </a:rPr>
                        <a:t>st</a:t>
                      </a:r>
                      <a:r>
                        <a:rPr lang="en-UG" sz="1100" dirty="0">
                          <a:effectLst/>
                        </a:rPr>
                        <a:t> ANC virally suppressed, 94% tested for syphilis and 62% tested for HBV.</a:t>
                      </a:r>
                    </a:p>
                    <a:p>
                      <a:pPr marL="342900" lvl="0" indent="-342900">
                        <a:lnSpc>
                          <a:spcPct val="100000"/>
                        </a:lnSpc>
                        <a:spcAft>
                          <a:spcPts val="0"/>
                        </a:spcAft>
                        <a:buFont typeface="Calibri" panose="020F0502020204030204" pitchFamily="34" charset="0"/>
                        <a:buChar char="-"/>
                      </a:pPr>
                      <a:r>
                        <a:rPr lang="en-UG" sz="1100" dirty="0">
                          <a:effectLst/>
                        </a:rPr>
                        <a:t>Among HIV-Exposed Infants, 90% had EID testing, with 8</a:t>
                      </a:r>
                      <a:r>
                        <a:rPr lang="en-US" sz="1100" dirty="0">
                          <a:effectLst/>
                        </a:rPr>
                        <a:t>1</a:t>
                      </a:r>
                      <a:r>
                        <a:rPr lang="en-UG" sz="1100" dirty="0">
                          <a:effectLst/>
                        </a:rPr>
                        <a:t>% tested within 8 weeks.</a:t>
                      </a:r>
                    </a:p>
                    <a:p>
                      <a:pPr marL="342900" lvl="0" indent="-342900">
                        <a:lnSpc>
                          <a:spcPct val="100000"/>
                        </a:lnSpc>
                        <a:spcAft>
                          <a:spcPts val="0"/>
                        </a:spcAft>
                        <a:buFont typeface="Calibri" panose="020F0502020204030204" pitchFamily="34" charset="0"/>
                        <a:buChar char="-"/>
                      </a:pPr>
                      <a:r>
                        <a:rPr lang="en-UG" sz="1100" dirty="0">
                          <a:effectLst/>
                        </a:rPr>
                        <a:t>Among infants tested,3% tested HIV positive within 8 weeks and 5% after breastfeeding </a:t>
                      </a:r>
                      <a:endParaRPr lang="en-UG"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3" marR="34553" marT="0" marB="0"/>
                </a:tc>
                <a:extLst>
                  <a:ext uri="{0D108BD9-81ED-4DB2-BD59-A6C34878D82A}">
                    <a16:rowId xmlns:a16="http://schemas.microsoft.com/office/drawing/2014/main" val="1516839496"/>
                  </a:ext>
                </a:extLst>
              </a:tr>
              <a:tr h="999513">
                <a:tc>
                  <a:txBody>
                    <a:bodyPr/>
                    <a:lstStyle/>
                    <a:p>
                      <a:pPr>
                        <a:lnSpc>
                          <a:spcPct val="100000"/>
                        </a:lnSpc>
                        <a:spcAft>
                          <a:spcPts val="0"/>
                        </a:spcAft>
                      </a:pPr>
                      <a:r>
                        <a:rPr lang="en-UG" sz="1100" b="1" dirty="0">
                          <a:effectLst/>
                        </a:rPr>
                        <a:t>Accelerate Implementation of ‘Test and treat’ and attain the 90-90-90 targets </a:t>
                      </a:r>
                      <a:endParaRPr lang="en-UG"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solidFill>
                      <a:schemeClr val="accent6">
                        <a:lumMod val="20000"/>
                        <a:lumOff val="80000"/>
                      </a:schemeClr>
                    </a:solidFill>
                  </a:tcPr>
                </a:tc>
                <a:tc>
                  <a:txBody>
                    <a:bodyPr/>
                    <a:lstStyle/>
                    <a:p>
                      <a:pPr>
                        <a:lnSpc>
                          <a:spcPct val="100000"/>
                        </a:lnSpc>
                        <a:spcAft>
                          <a:spcPts val="0"/>
                        </a:spcAft>
                      </a:pPr>
                      <a:r>
                        <a:rPr lang="en-UG" sz="1100" dirty="0">
                          <a:effectLst/>
                        </a:rPr>
                        <a:t>Overall- 92% of PLHIV know their status; of these, 90% are on ART; of which 94% are virally suppressed (Overall: 92-90-94)</a:t>
                      </a:r>
                    </a:p>
                    <a:p>
                      <a:pPr marL="342900" lvl="0" indent="-342900">
                        <a:lnSpc>
                          <a:spcPct val="100000"/>
                        </a:lnSpc>
                        <a:spcAft>
                          <a:spcPts val="0"/>
                        </a:spcAft>
                        <a:buFont typeface="Calibri" panose="020F0502020204030204" pitchFamily="34" charset="0"/>
                        <a:buChar char="-"/>
                      </a:pPr>
                      <a:r>
                        <a:rPr lang="en-UG" sz="1100" dirty="0">
                          <a:effectLst/>
                        </a:rPr>
                        <a:t>Overall: 92-90-94</a:t>
                      </a:r>
                    </a:p>
                    <a:p>
                      <a:pPr marL="342900" lvl="0" indent="-342900">
                        <a:lnSpc>
                          <a:spcPct val="100000"/>
                        </a:lnSpc>
                        <a:spcAft>
                          <a:spcPts val="0"/>
                        </a:spcAft>
                        <a:buFont typeface="Calibri" panose="020F0502020204030204" pitchFamily="34" charset="0"/>
                        <a:buChar char="-"/>
                      </a:pPr>
                      <a:r>
                        <a:rPr lang="en-UG" sz="1100" dirty="0">
                          <a:effectLst/>
                        </a:rPr>
                        <a:t>Adults:  93-90-95, with both male and female attaining the 3</a:t>
                      </a:r>
                      <a:r>
                        <a:rPr lang="en-UG" sz="1100" baseline="30000" dirty="0">
                          <a:effectLst/>
                        </a:rPr>
                        <a:t>rd</a:t>
                      </a:r>
                      <a:r>
                        <a:rPr lang="en-UG" sz="1100" dirty="0">
                          <a:effectLst/>
                        </a:rPr>
                        <a:t> 95</a:t>
                      </a:r>
                    </a:p>
                    <a:p>
                      <a:pPr marL="342900" lvl="0" indent="-342900">
                        <a:lnSpc>
                          <a:spcPct val="100000"/>
                        </a:lnSpc>
                        <a:spcAft>
                          <a:spcPts val="0"/>
                        </a:spcAft>
                        <a:buFont typeface="Calibri" panose="020F0502020204030204" pitchFamily="34" charset="0"/>
                        <a:buChar char="-"/>
                      </a:pPr>
                      <a:r>
                        <a:rPr lang="en-UG" sz="1100" dirty="0">
                          <a:effectLst/>
                        </a:rPr>
                        <a:t>Children 0-14 years 83-92-82</a:t>
                      </a:r>
                    </a:p>
                    <a:p>
                      <a:pPr marL="342900" lvl="0" indent="-342900">
                        <a:lnSpc>
                          <a:spcPct val="100000"/>
                        </a:lnSpc>
                        <a:spcAft>
                          <a:spcPts val="0"/>
                        </a:spcAft>
                        <a:buFont typeface="Calibri" panose="020F0502020204030204" pitchFamily="34" charset="0"/>
                        <a:buChar char="-"/>
                      </a:pPr>
                      <a:r>
                        <a:rPr lang="en-UG" sz="1100" dirty="0">
                          <a:effectLst/>
                        </a:rPr>
                        <a:t>Adult males: 90-88-95 </a:t>
                      </a:r>
                    </a:p>
                    <a:p>
                      <a:pPr marL="342900" lvl="0" indent="-342900">
                        <a:lnSpc>
                          <a:spcPct val="100000"/>
                        </a:lnSpc>
                        <a:spcAft>
                          <a:spcPts val="0"/>
                        </a:spcAft>
                        <a:buFont typeface="Calibri" panose="020F0502020204030204" pitchFamily="34" charset="0"/>
                        <a:buChar char="-"/>
                      </a:pPr>
                      <a:r>
                        <a:rPr lang="en-UG" sz="1100" dirty="0">
                          <a:effectLst/>
                        </a:rPr>
                        <a:t>Adult females: 94-92-95</a:t>
                      </a:r>
                    </a:p>
                  </a:txBody>
                  <a:tcPr marL="34553" marR="34553" marT="0" marB="0">
                    <a:solidFill>
                      <a:schemeClr val="accent6">
                        <a:lumMod val="20000"/>
                        <a:lumOff val="80000"/>
                      </a:schemeClr>
                    </a:solidFill>
                  </a:tcPr>
                </a:tc>
                <a:extLst>
                  <a:ext uri="{0D108BD9-81ED-4DB2-BD59-A6C34878D82A}">
                    <a16:rowId xmlns:a16="http://schemas.microsoft.com/office/drawing/2014/main" val="380010970"/>
                  </a:ext>
                </a:extLst>
              </a:tr>
              <a:tr h="853653">
                <a:tc>
                  <a:txBody>
                    <a:bodyPr/>
                    <a:lstStyle/>
                    <a:p>
                      <a:pPr>
                        <a:lnSpc>
                          <a:spcPct val="100000"/>
                        </a:lnSpc>
                        <a:spcAft>
                          <a:spcPts val="0"/>
                        </a:spcAft>
                      </a:pPr>
                      <a:r>
                        <a:rPr lang="en-UG" sz="1100" b="1" dirty="0">
                          <a:effectLst/>
                        </a:rPr>
                        <a:t>Address financing sustainability for the HIV response </a:t>
                      </a:r>
                      <a:endParaRPr lang="en-UG"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tc>
                <a:tc>
                  <a:txBody>
                    <a:bodyPr/>
                    <a:lstStyle/>
                    <a:p>
                      <a:pPr marL="342900" lvl="0" indent="-342900">
                        <a:lnSpc>
                          <a:spcPct val="100000"/>
                        </a:lnSpc>
                        <a:spcAft>
                          <a:spcPts val="0"/>
                        </a:spcAft>
                        <a:buFont typeface="Calibri" panose="020F0502020204030204" pitchFamily="34" charset="0"/>
                        <a:buChar char="-"/>
                      </a:pPr>
                      <a:r>
                        <a:rPr lang="en-UG" sz="1100" dirty="0">
                          <a:effectLst/>
                        </a:rPr>
                        <a:t>HIV mainstreaming in MDAs &amp; Local Governments strengthened: 98% of MDAs and 89% of LG have mainstreamed HIV. </a:t>
                      </a:r>
                    </a:p>
                    <a:p>
                      <a:pPr marL="342900" lvl="0" indent="-342900">
                        <a:lnSpc>
                          <a:spcPct val="100000"/>
                        </a:lnSpc>
                        <a:spcAft>
                          <a:spcPts val="0"/>
                        </a:spcAft>
                        <a:buFont typeface="Calibri" panose="020F0502020204030204" pitchFamily="34" charset="0"/>
                        <a:buChar char="-"/>
                      </a:pPr>
                      <a:r>
                        <a:rPr lang="en-UG" sz="1100" dirty="0">
                          <a:effectLst/>
                        </a:rPr>
                        <a:t>UGX 61 billion was mobilized 2023/24 through mainstreaming </a:t>
                      </a:r>
                    </a:p>
                    <a:p>
                      <a:pPr marL="342900" lvl="0" indent="-342900">
                        <a:lnSpc>
                          <a:spcPct val="100000"/>
                        </a:lnSpc>
                        <a:spcAft>
                          <a:spcPts val="0"/>
                        </a:spcAft>
                        <a:buFont typeface="Calibri" panose="020F0502020204030204" pitchFamily="34" charset="0"/>
                        <a:buChar char="-"/>
                      </a:pPr>
                      <a:r>
                        <a:rPr lang="en-US" sz="1100" dirty="0">
                          <a:effectLst/>
                        </a:rPr>
                        <a:t>An assessment of HIV Mainstreaming was conducted</a:t>
                      </a:r>
                      <a:endParaRPr lang="en-UG" sz="1100" dirty="0">
                        <a:effectLst/>
                      </a:endParaRPr>
                    </a:p>
                    <a:p>
                      <a:pPr marL="342900" lvl="0" indent="-342900">
                        <a:lnSpc>
                          <a:spcPct val="100000"/>
                        </a:lnSpc>
                        <a:spcAft>
                          <a:spcPts val="0"/>
                        </a:spcAft>
                        <a:buFont typeface="Calibri" panose="020F0502020204030204" pitchFamily="34" charset="0"/>
                        <a:buChar char="-"/>
                      </a:pPr>
                      <a:r>
                        <a:rPr lang="en-UG" sz="1100" dirty="0">
                          <a:effectLst/>
                        </a:rPr>
                        <a:t>A Nat</a:t>
                      </a:r>
                      <a:r>
                        <a:rPr lang="en-US" sz="1100" dirty="0" err="1">
                          <a:effectLst/>
                        </a:rPr>
                        <a:t>ional</a:t>
                      </a:r>
                      <a:r>
                        <a:rPr lang="en-US" sz="1100" dirty="0">
                          <a:effectLst/>
                        </a:rPr>
                        <a:t> AIDS Spending Assessment was conducted</a:t>
                      </a:r>
                      <a:endParaRPr lang="en-UG" sz="1100" dirty="0">
                        <a:effectLst/>
                      </a:endParaRPr>
                    </a:p>
                    <a:p>
                      <a:pPr marL="342900" lvl="0" indent="-342900">
                        <a:lnSpc>
                          <a:spcPct val="100000"/>
                        </a:lnSpc>
                        <a:spcAft>
                          <a:spcPts val="0"/>
                        </a:spcAft>
                        <a:buFont typeface="Calibri" panose="020F0502020204030204" pitchFamily="34" charset="0"/>
                        <a:buChar char="-"/>
                      </a:pPr>
                      <a:r>
                        <a:rPr lang="en-UG" sz="1100" dirty="0">
                          <a:effectLst/>
                        </a:rPr>
                        <a:t>A national HIV response Sustainability Framework is under development with a clear roadmap</a:t>
                      </a:r>
                      <a:endParaRPr lang="en-UG"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53" marR="34553" marT="0" marB="0"/>
                </a:tc>
                <a:extLst>
                  <a:ext uri="{0D108BD9-81ED-4DB2-BD59-A6C34878D82A}">
                    <a16:rowId xmlns:a16="http://schemas.microsoft.com/office/drawing/2014/main" val="2042136306"/>
                  </a:ext>
                </a:extLst>
              </a:tr>
              <a:tr h="1166098">
                <a:tc>
                  <a:txBody>
                    <a:bodyPr/>
                    <a:lstStyle/>
                    <a:p>
                      <a:pPr>
                        <a:lnSpc>
                          <a:spcPct val="100000"/>
                        </a:lnSpc>
                        <a:spcAft>
                          <a:spcPts val="0"/>
                        </a:spcAft>
                      </a:pPr>
                      <a:r>
                        <a:rPr lang="en-UG" sz="1100" b="1" dirty="0">
                          <a:effectLst/>
                        </a:rPr>
                        <a:t>Ensure Institutional effectiveness for a well-coordinated multi -sectoral response </a:t>
                      </a:r>
                      <a:endParaRPr lang="en-UG"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solidFill>
                      <a:schemeClr val="accent6">
                        <a:lumMod val="20000"/>
                        <a:lumOff val="80000"/>
                      </a:schemeClr>
                    </a:solidFill>
                  </a:tcPr>
                </a:tc>
                <a:tc>
                  <a:txBody>
                    <a:bodyPr/>
                    <a:lstStyle/>
                    <a:p>
                      <a:pPr marL="342900" lvl="0" indent="-342900">
                        <a:lnSpc>
                          <a:spcPct val="100000"/>
                        </a:lnSpc>
                        <a:spcAft>
                          <a:spcPts val="0"/>
                        </a:spcAft>
                        <a:buFont typeface="Calibri" panose="020F0502020204030204" pitchFamily="34" charset="0"/>
                        <a:buChar char="-"/>
                      </a:pPr>
                      <a:r>
                        <a:rPr lang="en-UG" sz="1100" dirty="0">
                          <a:effectLst/>
                        </a:rPr>
                        <a:t>A total of 83% Self Coordinating Entities (SCEs) have functional HIV/AIDS Committees </a:t>
                      </a:r>
                    </a:p>
                    <a:p>
                      <a:pPr marL="342900" lvl="0" indent="-342900">
                        <a:lnSpc>
                          <a:spcPct val="100000"/>
                        </a:lnSpc>
                        <a:spcAft>
                          <a:spcPts val="0"/>
                        </a:spcAft>
                        <a:buFont typeface="Calibri" panose="020F0502020204030204" pitchFamily="34" charset="0"/>
                        <a:buChar char="-"/>
                      </a:pPr>
                      <a:r>
                        <a:rPr lang="en-UG" sz="1100" dirty="0">
                          <a:effectLst/>
                        </a:rPr>
                        <a:t>Government Ministries Departments and Agencies (MDAs) were supported to mainstream HIV/AIDS; establish HIV/AIDS committees, develop strategic plans, annual workplans, and workplace policies</a:t>
                      </a:r>
                    </a:p>
                    <a:p>
                      <a:pPr marL="342900" lvl="0" indent="-342900">
                        <a:lnSpc>
                          <a:spcPct val="100000"/>
                        </a:lnSpc>
                        <a:spcAft>
                          <a:spcPts val="0"/>
                        </a:spcAft>
                        <a:buFont typeface="Calibri" panose="020F0502020204030204" pitchFamily="34" charset="0"/>
                        <a:buChar char="-"/>
                      </a:pPr>
                      <a:r>
                        <a:rPr lang="en-UG" sz="1100" dirty="0">
                          <a:effectLst/>
                        </a:rPr>
                        <a:t>Coordination structures were revitalized at district level, within MDAs, Local Government, and at sub county </a:t>
                      </a:r>
                    </a:p>
                    <a:p>
                      <a:pPr marL="342900" lvl="0" indent="-342900">
                        <a:lnSpc>
                          <a:spcPct val="100000"/>
                        </a:lnSpc>
                        <a:spcAft>
                          <a:spcPts val="0"/>
                        </a:spcAft>
                        <a:buFont typeface="Calibri" panose="020F0502020204030204" pitchFamily="34" charset="0"/>
                        <a:buChar char="-"/>
                      </a:pPr>
                      <a:r>
                        <a:rPr lang="en-UG" sz="1100" dirty="0">
                          <a:effectLst/>
                        </a:rPr>
                        <a:t>The </a:t>
                      </a:r>
                      <a:r>
                        <a:rPr lang="en-US" sz="1100" dirty="0">
                          <a:effectLst/>
                        </a:rPr>
                        <a:t>E</a:t>
                      </a:r>
                      <a:r>
                        <a:rPr lang="en-UG" sz="1100" dirty="0">
                          <a:effectLst/>
                        </a:rPr>
                        <a:t>ducation </a:t>
                      </a:r>
                      <a:r>
                        <a:rPr lang="en-US" sz="1100" dirty="0">
                          <a:effectLst/>
                        </a:rPr>
                        <a:t>M</a:t>
                      </a:r>
                      <a:r>
                        <a:rPr lang="en-UG" sz="1100" dirty="0">
                          <a:effectLst/>
                        </a:rPr>
                        <a:t>anagement </a:t>
                      </a:r>
                      <a:r>
                        <a:rPr lang="en-US" sz="1100" dirty="0">
                          <a:effectLst/>
                        </a:rPr>
                        <a:t>I</a:t>
                      </a:r>
                      <a:r>
                        <a:rPr lang="en-UG" sz="1100" dirty="0">
                          <a:effectLst/>
                        </a:rPr>
                        <a:t>nformation </a:t>
                      </a:r>
                      <a:r>
                        <a:rPr lang="en-US" sz="1100" dirty="0">
                          <a:effectLst/>
                        </a:rPr>
                        <a:t>S</a:t>
                      </a:r>
                      <a:r>
                        <a:rPr lang="en-UG" sz="1100" dirty="0">
                          <a:effectLst/>
                        </a:rPr>
                        <a:t>ystem </a:t>
                      </a:r>
                      <a:r>
                        <a:rPr lang="en-US" sz="1100" dirty="0">
                          <a:effectLst/>
                        </a:rPr>
                        <a:t>(</a:t>
                      </a:r>
                      <a:r>
                        <a:rPr lang="en-UG" sz="1100" dirty="0">
                          <a:effectLst/>
                        </a:rPr>
                        <a:t>eMIS</a:t>
                      </a:r>
                      <a:r>
                        <a:rPr lang="en-US" sz="1100" dirty="0">
                          <a:effectLst/>
                        </a:rPr>
                        <a:t>)</a:t>
                      </a:r>
                      <a:r>
                        <a:rPr lang="en-UG" sz="1100" dirty="0">
                          <a:effectLst/>
                        </a:rPr>
                        <a:t> was operationalized</a:t>
                      </a:r>
                    </a:p>
                    <a:p>
                      <a:pPr marL="342900" lvl="0" indent="-342900">
                        <a:lnSpc>
                          <a:spcPct val="100000"/>
                        </a:lnSpc>
                        <a:spcAft>
                          <a:spcPts val="0"/>
                        </a:spcAft>
                        <a:buFont typeface="Calibri" panose="020F0502020204030204" pitchFamily="34" charset="0"/>
                        <a:buChar char="-"/>
                      </a:pPr>
                      <a:r>
                        <a:rPr lang="en-UG" sz="1100" dirty="0">
                          <a:effectLst/>
                        </a:rPr>
                        <a:t>MOGLSD rolled out the national GBV database </a:t>
                      </a:r>
                    </a:p>
                    <a:p>
                      <a:pPr>
                        <a:lnSpc>
                          <a:spcPct val="100000"/>
                        </a:lnSpc>
                        <a:spcAft>
                          <a:spcPts val="0"/>
                        </a:spcAft>
                      </a:pPr>
                      <a:r>
                        <a:rPr lang="en-UG" sz="1100" dirty="0">
                          <a:effectLst/>
                        </a:rPr>
                        <a:t> </a:t>
                      </a:r>
                      <a:endParaRPr lang="en-UG"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553" marR="34553" marT="0" marB="0">
                    <a:solidFill>
                      <a:schemeClr val="accent6">
                        <a:lumMod val="20000"/>
                        <a:lumOff val="80000"/>
                      </a:schemeClr>
                    </a:solidFill>
                  </a:tcPr>
                </a:tc>
                <a:extLst>
                  <a:ext uri="{0D108BD9-81ED-4DB2-BD59-A6C34878D82A}">
                    <a16:rowId xmlns:a16="http://schemas.microsoft.com/office/drawing/2014/main" val="2627442359"/>
                  </a:ext>
                </a:extLst>
              </a:tr>
            </a:tbl>
          </a:graphicData>
        </a:graphic>
      </p:graphicFrame>
    </p:spTree>
    <p:extLst>
      <p:ext uri="{BB962C8B-B14F-4D97-AF65-F5344CB8AC3E}">
        <p14:creationId xmlns:p14="http://schemas.microsoft.com/office/powerpoint/2010/main" val="3625175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3300" y="554749"/>
            <a:ext cx="7886700" cy="696374"/>
          </a:xfrm>
        </p:spPr>
        <p:txBody>
          <a:bodyPr>
            <a:normAutofit fontScale="90000"/>
          </a:bodyPr>
          <a:lstStyle/>
          <a:p>
            <a:pPr algn="ctr"/>
            <a:r>
              <a:rPr lang="en-US" b="1" dirty="0">
                <a:solidFill>
                  <a:srgbClr val="7030A0"/>
                </a:solidFill>
                <a:ea typeface="Times New Roman" panose="02020603050405020304" pitchFamily="18" charset="0"/>
              </a:rPr>
              <a:t>Introduction and Background</a:t>
            </a:r>
            <a:endParaRPr lang="en-US" dirty="0">
              <a:latin typeface="+mn-lt"/>
            </a:endParaRPr>
          </a:p>
        </p:txBody>
      </p:sp>
      <p:sp>
        <p:nvSpPr>
          <p:cNvPr id="4" name="Content Placeholder 3"/>
          <p:cNvSpPr>
            <a:spLocks noGrp="1"/>
          </p:cNvSpPr>
          <p:nvPr>
            <p:ph idx="1"/>
          </p:nvPr>
        </p:nvSpPr>
        <p:spPr>
          <a:xfrm>
            <a:off x="812800" y="1396129"/>
            <a:ext cx="10952480" cy="5142784"/>
          </a:xfrm>
        </p:spPr>
        <p:txBody>
          <a:bodyPr>
            <a:noAutofit/>
          </a:bodyPr>
          <a:lstStyle/>
          <a:p>
            <a:pPr algn="just">
              <a:spcBef>
                <a:spcPts val="444"/>
              </a:spcBef>
            </a:pPr>
            <a:r>
              <a:rPr lang="en-GB" dirty="0">
                <a:solidFill>
                  <a:srgbClr val="000000"/>
                </a:solidFill>
                <a:ea typeface="Times New Roman" panose="02020603050405020304" pitchFamily="18" charset="0"/>
              </a:rPr>
              <a:t>In 2020, Uganda developed the </a:t>
            </a:r>
            <a:r>
              <a:rPr lang="en-US" dirty="0"/>
              <a:t>2020/21-2024/25 NSP for the HIV response </a:t>
            </a:r>
          </a:p>
          <a:p>
            <a:pPr algn="just">
              <a:spcBef>
                <a:spcPts val="444"/>
              </a:spcBef>
            </a:pPr>
            <a:r>
              <a:rPr lang="en-US" dirty="0">
                <a:solidFill>
                  <a:srgbClr val="000000"/>
                </a:solidFill>
                <a:ea typeface="Times New Roman" panose="02020603050405020304" pitchFamily="18" charset="0"/>
              </a:rPr>
              <a:t>Each year UAC &amp; stakeholders convene to review </a:t>
            </a:r>
            <a:r>
              <a:rPr lang="en-GB" dirty="0">
                <a:solidFill>
                  <a:srgbClr val="000000"/>
                </a:solidFill>
                <a:ea typeface="Times New Roman" panose="02020603050405020304" pitchFamily="18" charset="0"/>
              </a:rPr>
              <a:t>progress on its implementation</a:t>
            </a:r>
          </a:p>
          <a:p>
            <a:pPr algn="just">
              <a:spcBef>
                <a:spcPts val="444"/>
              </a:spcBef>
            </a:pPr>
            <a:r>
              <a:rPr lang="en-GB" dirty="0">
                <a:solidFill>
                  <a:srgbClr val="000000"/>
                </a:solidFill>
                <a:ea typeface="Times New Roman" panose="02020603050405020304" pitchFamily="18" charset="0"/>
              </a:rPr>
              <a:t>The scope for this year’s JAR covered;</a:t>
            </a:r>
          </a:p>
          <a:p>
            <a:pPr lvl="1"/>
            <a:r>
              <a:rPr lang="en-US" dirty="0"/>
              <a:t>4</a:t>
            </a:r>
            <a:r>
              <a:rPr lang="en-US" baseline="30000" dirty="0"/>
              <a:t>th</a:t>
            </a:r>
            <a:r>
              <a:rPr lang="en-US" dirty="0"/>
              <a:t> year of implementing the NSP, </a:t>
            </a:r>
          </a:p>
          <a:p>
            <a:pPr lvl="1"/>
            <a:r>
              <a:rPr lang="en-US" dirty="0"/>
              <a:t>7</a:t>
            </a:r>
            <a:r>
              <a:rPr lang="en-US" baseline="30000" dirty="0"/>
              <a:t>th</a:t>
            </a:r>
            <a:r>
              <a:rPr lang="en-US" dirty="0"/>
              <a:t> year for the Presidential Fast Track Initiative (PFTI), and</a:t>
            </a:r>
          </a:p>
          <a:p>
            <a:pPr lvl="1"/>
            <a:r>
              <a:rPr lang="en-US" dirty="0"/>
              <a:t>8</a:t>
            </a:r>
            <a:r>
              <a:rPr lang="en-US" baseline="30000" dirty="0"/>
              <a:t>th</a:t>
            </a:r>
            <a:r>
              <a:rPr lang="en-US" dirty="0"/>
              <a:t> year of reporting on the SDGs</a:t>
            </a:r>
          </a:p>
          <a:p>
            <a:pPr lvl="1" algn="just">
              <a:lnSpc>
                <a:spcPct val="107000"/>
              </a:lnSpc>
              <a:spcBef>
                <a:spcPts val="444"/>
              </a:spcBef>
              <a:spcAft>
                <a:spcPts val="593"/>
              </a:spcAft>
              <a:buFont typeface="Symbol" panose="05050102010706020507" pitchFamily="18" charset="2"/>
              <a:buChar char=""/>
            </a:pPr>
            <a:r>
              <a:rPr lang="en-GB" dirty="0">
                <a:solidFill>
                  <a:srgbClr val="000000"/>
                </a:solidFill>
              </a:rPr>
              <a:t>Review and disseminate progress on implementation of undertakings of the Aide Memoire, JAR 2023 </a:t>
            </a:r>
            <a:endParaRPr lang="en-US" dirty="0"/>
          </a:p>
        </p:txBody>
      </p:sp>
      <p:sp>
        <p:nvSpPr>
          <p:cNvPr id="2" name="Slide Number Placeholder 1"/>
          <p:cNvSpPr>
            <a:spLocks noGrp="1"/>
          </p:cNvSpPr>
          <p:nvPr>
            <p:ph type="sldNum" sz="quarter" idx="12"/>
          </p:nvPr>
        </p:nvSpPr>
        <p:spPr/>
        <p:txBody>
          <a:bodyPr/>
          <a:lstStyle/>
          <a:p>
            <a:pPr>
              <a:defRPr/>
            </a:pPr>
            <a:fld id="{059B6163-D935-405D-A69D-71B86B98CAF5}" type="slidenum">
              <a:rPr lang="en-US" altLang="en-US" smtClean="0"/>
              <a:pPr>
                <a:defRPr/>
              </a:pPr>
              <a:t>3</a:t>
            </a:fld>
            <a:endParaRPr lang="en-US" altLang="en-US" dirty="0"/>
          </a:p>
        </p:txBody>
      </p:sp>
    </p:spTree>
    <p:extLst>
      <p:ext uri="{BB962C8B-B14F-4D97-AF65-F5344CB8AC3E}">
        <p14:creationId xmlns:p14="http://schemas.microsoft.com/office/powerpoint/2010/main" val="393372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1181-BA64-F49F-5D57-0DEC8B29D5A1}"/>
              </a:ext>
            </a:extLst>
          </p:cNvPr>
          <p:cNvSpPr>
            <a:spLocks noGrp="1"/>
          </p:cNvSpPr>
          <p:nvPr>
            <p:ph type="title"/>
          </p:nvPr>
        </p:nvSpPr>
        <p:spPr>
          <a:xfrm>
            <a:off x="609600" y="274638"/>
            <a:ext cx="10972800" cy="683829"/>
          </a:xfrm>
        </p:spPr>
        <p:txBody>
          <a:bodyPr>
            <a:normAutofit fontScale="90000"/>
          </a:bodyPr>
          <a:lstStyle/>
          <a:p>
            <a:r>
              <a:rPr lang="en-US" b="1" dirty="0"/>
              <a:t>Key issues &amp; Way forward</a:t>
            </a:r>
            <a:endParaRPr lang="en-UG" b="1" dirty="0"/>
          </a:p>
        </p:txBody>
      </p:sp>
      <p:graphicFrame>
        <p:nvGraphicFramePr>
          <p:cNvPr id="4" name="Content Placeholder 3">
            <a:extLst>
              <a:ext uri="{FF2B5EF4-FFF2-40B4-BE49-F238E27FC236}">
                <a16:creationId xmlns:a16="http://schemas.microsoft.com/office/drawing/2014/main" id="{123D4A2D-6F0D-C1C0-FCFB-ADE736FBDC9F}"/>
              </a:ext>
            </a:extLst>
          </p:cNvPr>
          <p:cNvGraphicFramePr>
            <a:graphicFrameLocks noGrp="1"/>
          </p:cNvGraphicFramePr>
          <p:nvPr>
            <p:ph idx="1"/>
            <p:extLst>
              <p:ext uri="{D42A27DB-BD31-4B8C-83A1-F6EECF244321}">
                <p14:modId xmlns:p14="http://schemas.microsoft.com/office/powerpoint/2010/main" val="379047057"/>
              </p:ext>
            </p:extLst>
          </p:nvPr>
        </p:nvGraphicFramePr>
        <p:xfrm>
          <a:off x="782199" y="1255923"/>
          <a:ext cx="10800202" cy="5403018"/>
        </p:xfrm>
        <a:graphic>
          <a:graphicData uri="http://schemas.openxmlformats.org/drawingml/2006/table">
            <a:tbl>
              <a:tblPr firstRow="1" bandRow="1">
                <a:tableStyleId>{68D230F3-CF80-4859-8CE7-A43EE81993B5}</a:tableStyleId>
              </a:tblPr>
              <a:tblGrid>
                <a:gridCol w="5090425">
                  <a:extLst>
                    <a:ext uri="{9D8B030D-6E8A-4147-A177-3AD203B41FA5}">
                      <a16:colId xmlns:a16="http://schemas.microsoft.com/office/drawing/2014/main" val="685338888"/>
                    </a:ext>
                  </a:extLst>
                </a:gridCol>
                <a:gridCol w="5709777">
                  <a:extLst>
                    <a:ext uri="{9D8B030D-6E8A-4147-A177-3AD203B41FA5}">
                      <a16:colId xmlns:a16="http://schemas.microsoft.com/office/drawing/2014/main" val="2526744049"/>
                    </a:ext>
                  </a:extLst>
                </a:gridCol>
              </a:tblGrid>
              <a:tr h="3875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Children &amp; adolescents’ lagging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Renewed focus on children and adolescents </a:t>
                      </a:r>
                      <a:endParaRPr lang="en-US"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1981867216"/>
                  </a:ext>
                </a:extLst>
              </a:tr>
              <a:tr h="685648">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Suboptimal coverage of HIV prevention services; especially reaching young people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Increase funding for HIV prevention</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latin typeface="Garamond" panose="02020404030301010803" pitchFamily="18" charset="0"/>
                        </a:rPr>
                        <a:t>Priority to adolescents and young people </a:t>
                      </a:r>
                    </a:p>
                  </a:txBody>
                  <a:tcPr/>
                </a:tc>
                <a:extLst>
                  <a:ext uri="{0D108BD9-81ED-4DB2-BD59-A6C34878D82A}">
                    <a16:rowId xmlns:a16="http://schemas.microsoft.com/office/drawing/2014/main" val="2463077347"/>
                  </a:ext>
                </a:extLst>
              </a:tr>
              <a:tr h="983755">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Persistent structural barriers i.e. stigma, GBV, punitive laws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G" sz="2000" b="1" i="1" dirty="0">
                          <a:solidFill>
                            <a:schemeClr val="tx1"/>
                          </a:solidFill>
                        </a:rPr>
                        <a:t>Conduct program evaluations </a:t>
                      </a:r>
                    </a:p>
                    <a:p>
                      <a:pPr marL="342900" indent="-342900">
                        <a:spcBef>
                          <a:spcPts val="0"/>
                        </a:spcBef>
                        <a:buFont typeface="Wingdings" pitchFamily="2" charset="2"/>
                        <a:buChar char="q"/>
                      </a:pPr>
                      <a:r>
                        <a:rPr lang="en-US" sz="2000" b="1" i="1" dirty="0">
                          <a:solidFill>
                            <a:schemeClr val="tx1"/>
                          </a:solidFill>
                        </a:rPr>
                        <a:t>Rethink ‘theory of change’ to better address structural barriers </a:t>
                      </a:r>
                      <a:endParaRPr lang="en-US"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1949910963"/>
                  </a:ext>
                </a:extLst>
              </a:tr>
              <a:tr h="4459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Suboptimal retention in care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Enhance differentiated client retention</a:t>
                      </a:r>
                      <a:endParaRPr lang="en-US"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3287020479"/>
                  </a:ext>
                </a:extLst>
              </a:tr>
              <a:tr h="38754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Coordination gaps esp. subnational level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Strengthen coordination at all levels </a:t>
                      </a:r>
                      <a:endParaRPr lang="en-US"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4195104914"/>
                  </a:ext>
                </a:extLst>
              </a:tr>
              <a:tr h="445989">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Significant mortality among PLHIV</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Enhance early diagnosis &amp; service integration</a:t>
                      </a:r>
                      <a:endParaRPr lang="en-US"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1219264297"/>
                  </a:ext>
                </a:extLst>
              </a:tr>
              <a:tr h="685648">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Sustainability concerns / reliance on external funding </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latin typeface="Garamond" panose="02020404030301010803" pitchFamily="18" charset="0"/>
                        </a:rPr>
                        <a:t>Finalize sustainability framework and roadmap </a:t>
                      </a:r>
                    </a:p>
                  </a:txBody>
                  <a:tcPr/>
                </a:tc>
                <a:extLst>
                  <a:ext uri="{0D108BD9-81ED-4DB2-BD59-A6C34878D82A}">
                    <a16:rowId xmlns:a16="http://schemas.microsoft.com/office/drawing/2014/main" val="3644432988"/>
                  </a:ext>
                </a:extLst>
              </a:tr>
              <a:tr h="1184701">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dirty="0">
                          <a:solidFill>
                            <a:schemeClr val="tx1"/>
                          </a:solidFill>
                        </a:rPr>
                        <a:t>Data quality gaps </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b="1" dirty="0">
                          <a:solidFill>
                            <a:schemeClr val="tx1"/>
                          </a:solidFill>
                        </a:rPr>
                        <a:t>Fragmented reporting for GBV, AGYW</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000" b="1" dirty="0">
                          <a:solidFill>
                            <a:schemeClr val="tx1"/>
                          </a:solidFill>
                        </a:rPr>
                        <a:t>Missing data e.g. for behavioral indicators, KP size estimates</a:t>
                      </a:r>
                      <a:endParaRPr lang="en-US" sz="2000" b="1" dirty="0">
                        <a:solidFill>
                          <a:schemeClr val="tx1"/>
                        </a:solidFill>
                        <a:latin typeface="Garamond" panose="02020404030301010803" pitchFamily="18"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1" i="1" dirty="0">
                          <a:solidFill>
                            <a:schemeClr val="tx1"/>
                          </a:solidFill>
                        </a:rPr>
                        <a:t>Harmonize reporting systems</a:t>
                      </a:r>
                      <a:endParaRPr lang="en-UG" sz="2000" b="1" i="1" dirty="0">
                        <a:solidFill>
                          <a:schemeClr val="tx1"/>
                        </a:solidFill>
                      </a:endParaRPr>
                    </a:p>
                    <a:p>
                      <a:pPr marL="342900" indent="-342900">
                        <a:buFont typeface="Wingdings" pitchFamily="2" charset="2"/>
                        <a:buChar char="q"/>
                      </a:pPr>
                      <a:r>
                        <a:rPr lang="en-UG" sz="2000" b="1" i="1" dirty="0">
                          <a:solidFill>
                            <a:schemeClr val="tx1"/>
                          </a:solidFill>
                        </a:rPr>
                        <a:t>Review indicators for relevance and feasibility </a:t>
                      </a:r>
                    </a:p>
                    <a:p>
                      <a:pPr marL="342900" indent="-342900">
                        <a:buFont typeface="Wingdings" pitchFamily="2" charset="2"/>
                        <a:buChar char="q"/>
                      </a:pPr>
                      <a:r>
                        <a:rPr lang="en-GB" sz="2000" b="1" i="1" dirty="0">
                          <a:solidFill>
                            <a:schemeClr val="tx1"/>
                          </a:solidFill>
                        </a:rPr>
                        <a:t>D</a:t>
                      </a:r>
                      <a:r>
                        <a:rPr lang="en-UG" sz="2000" b="1" i="1" dirty="0">
                          <a:solidFill>
                            <a:schemeClr val="tx1"/>
                          </a:solidFill>
                        </a:rPr>
                        <a:t>etermine population size estimates </a:t>
                      </a:r>
                      <a:endParaRPr lang="en-UG" sz="2000" b="1" i="1" dirty="0">
                        <a:solidFill>
                          <a:schemeClr val="tx1"/>
                        </a:solidFill>
                        <a:latin typeface="Garamond" panose="02020404030301010803" pitchFamily="18" charset="0"/>
                      </a:endParaRPr>
                    </a:p>
                  </a:txBody>
                  <a:tcPr/>
                </a:tc>
                <a:extLst>
                  <a:ext uri="{0D108BD9-81ED-4DB2-BD59-A6C34878D82A}">
                    <a16:rowId xmlns:a16="http://schemas.microsoft.com/office/drawing/2014/main" val="3633027090"/>
                  </a:ext>
                </a:extLst>
              </a:tr>
            </a:tbl>
          </a:graphicData>
        </a:graphic>
      </p:graphicFrame>
    </p:spTree>
    <p:extLst>
      <p:ext uri="{BB962C8B-B14F-4D97-AF65-F5344CB8AC3E}">
        <p14:creationId xmlns:p14="http://schemas.microsoft.com/office/powerpoint/2010/main" val="123442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D092-25E5-6549-B5D4-53C29A78440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C825574-1173-1145-A3D5-E201B902FE5D}"/>
              </a:ext>
            </a:extLst>
          </p:cNvPr>
          <p:cNvPicPr>
            <a:picLocks noChangeAspect="1"/>
          </p:cNvPicPr>
          <p:nvPr/>
        </p:nvPicPr>
        <p:blipFill>
          <a:blip r:embed="rId3"/>
          <a:stretch>
            <a:fillRect/>
          </a:stretch>
        </p:blipFill>
        <p:spPr>
          <a:xfrm>
            <a:off x="2367654" y="2368549"/>
            <a:ext cx="6223295" cy="3686563"/>
          </a:xfrm>
          <a:prstGeom prst="rect">
            <a:avLst/>
          </a:prstGeom>
        </p:spPr>
      </p:pic>
    </p:spTree>
    <p:extLst>
      <p:ext uri="{BB962C8B-B14F-4D97-AF65-F5344CB8AC3E}">
        <p14:creationId xmlns:p14="http://schemas.microsoft.com/office/powerpoint/2010/main" val="20278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F1EC-3162-6C0F-43E2-E860548D17FB}"/>
              </a:ext>
            </a:extLst>
          </p:cNvPr>
          <p:cNvSpPr>
            <a:spLocks noGrp="1"/>
          </p:cNvSpPr>
          <p:nvPr>
            <p:ph type="title"/>
          </p:nvPr>
        </p:nvSpPr>
        <p:spPr>
          <a:xfrm>
            <a:off x="2333415" y="682957"/>
            <a:ext cx="7789333" cy="359517"/>
          </a:xfrm>
        </p:spPr>
        <p:txBody>
          <a:bodyPr>
            <a:noAutofit/>
          </a:bodyPr>
          <a:lstStyle/>
          <a:p>
            <a:r>
              <a:rPr lang="en-US" sz="6600" b="1" dirty="0">
                <a:solidFill>
                  <a:srgbClr val="7030A0"/>
                </a:solidFill>
                <a:latin typeface="+mn-lt"/>
              </a:rPr>
              <a:t>Methodology</a:t>
            </a:r>
            <a:endParaRPr lang="en-UG" sz="6600" b="1" dirty="0">
              <a:solidFill>
                <a:srgbClr val="7030A0"/>
              </a:solidFill>
              <a:latin typeface="+mn-lt"/>
            </a:endParaRPr>
          </a:p>
        </p:txBody>
      </p:sp>
      <p:sp>
        <p:nvSpPr>
          <p:cNvPr id="3" name="Content Placeholder 2">
            <a:extLst>
              <a:ext uri="{FF2B5EF4-FFF2-40B4-BE49-F238E27FC236}">
                <a16:creationId xmlns:a16="http://schemas.microsoft.com/office/drawing/2014/main" id="{12AFC353-D5FE-D598-10E4-3553A25C9D32}"/>
              </a:ext>
            </a:extLst>
          </p:cNvPr>
          <p:cNvSpPr>
            <a:spLocks noGrp="1"/>
          </p:cNvSpPr>
          <p:nvPr>
            <p:ph idx="1"/>
          </p:nvPr>
        </p:nvSpPr>
        <p:spPr>
          <a:xfrm>
            <a:off x="721361" y="1374714"/>
            <a:ext cx="11196319" cy="4802565"/>
          </a:xfrm>
        </p:spPr>
        <p:txBody>
          <a:bodyPr>
            <a:noAutofit/>
          </a:bodyPr>
          <a:lstStyle/>
          <a:p>
            <a:r>
              <a:rPr lang="en-GB" sz="2400" dirty="0">
                <a:solidFill>
                  <a:srgbClr val="000000"/>
                </a:solidFill>
                <a:ea typeface="Times New Roman" panose="02020603050405020304" pitchFamily="18" charset="0"/>
              </a:rPr>
              <a:t>A multi-sectoral team was constituted and given clear TORs to draft the report :</a:t>
            </a:r>
          </a:p>
          <a:p>
            <a:pPr lvl="1"/>
            <a:r>
              <a:rPr lang="en-GB" b="1" i="1" dirty="0">
                <a:solidFill>
                  <a:srgbClr val="000000"/>
                </a:solidFill>
                <a:ea typeface="Times New Roman" panose="02020603050405020304" pitchFamily="18" charset="0"/>
              </a:rPr>
              <a:t>Document Review:</a:t>
            </a:r>
            <a:r>
              <a:rPr lang="en-GB" i="1" dirty="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Several documents were reviewed by the TWGs, facilitator, and stakeholders</a:t>
            </a:r>
          </a:p>
          <a:p>
            <a:pPr lvl="1"/>
            <a:r>
              <a:rPr lang="en-GB" b="1" i="1" dirty="0">
                <a:solidFill>
                  <a:srgbClr val="000000"/>
                </a:solidFill>
                <a:ea typeface="Times New Roman" panose="02020603050405020304" pitchFamily="18" charset="0"/>
              </a:rPr>
              <a:t>Secondary data analysis </a:t>
            </a:r>
            <a:r>
              <a:rPr lang="en-GB" dirty="0">
                <a:solidFill>
                  <a:srgbClr val="000000"/>
                </a:solidFill>
                <a:ea typeface="Times New Roman" panose="02020603050405020304" pitchFamily="18" charset="0"/>
              </a:rPr>
              <a:t>based on data from stakeholder databases and systems such as DHIS2, HIBRID, KP Tracker etc</a:t>
            </a:r>
          </a:p>
          <a:p>
            <a:pPr lvl="1"/>
            <a:r>
              <a:rPr lang="en-GB" dirty="0"/>
              <a:t>The other documents reviewed included; the GAM report; HIV and AIDS estimates; the 2023 UDHS and NASA reports, etc…. </a:t>
            </a:r>
            <a:endParaRPr lang="en-UG" dirty="0">
              <a:solidFill>
                <a:srgbClr val="000000"/>
              </a:solidFill>
            </a:endParaRPr>
          </a:p>
          <a:p>
            <a:pPr lvl="1"/>
            <a:r>
              <a:rPr lang="en-GB" b="1" i="1" dirty="0">
                <a:solidFill>
                  <a:srgbClr val="000000"/>
                </a:solidFill>
                <a:ea typeface="Times New Roman" panose="02020603050405020304" pitchFamily="18" charset="0"/>
              </a:rPr>
              <a:t>Stakeholder consultations </a:t>
            </a:r>
            <a:r>
              <a:rPr lang="en-GB" dirty="0">
                <a:solidFill>
                  <a:srgbClr val="000000"/>
                </a:solidFill>
                <a:ea typeface="Times New Roman" panose="02020603050405020304" pitchFamily="18" charset="0"/>
              </a:rPr>
              <a:t>with </a:t>
            </a:r>
            <a:r>
              <a:rPr lang="en-GB" dirty="0" err="1">
                <a:solidFill>
                  <a:srgbClr val="000000"/>
                </a:solidFill>
                <a:ea typeface="Times New Roman" panose="02020603050405020304" pitchFamily="18" charset="0"/>
              </a:rPr>
              <a:t>MoH</a:t>
            </a:r>
            <a:r>
              <a:rPr lang="en-GB" dirty="0">
                <a:solidFill>
                  <a:srgbClr val="000000"/>
                </a:solidFill>
                <a:ea typeface="Times New Roman" panose="02020603050405020304" pitchFamily="18" charset="0"/>
              </a:rPr>
              <a:t>, TWGs, ADPG, Program Managers, Community Groups </a:t>
            </a:r>
          </a:p>
          <a:p>
            <a:r>
              <a:rPr lang="en-GB" sz="2400" dirty="0">
                <a:solidFill>
                  <a:srgbClr val="000000"/>
                </a:solidFill>
                <a:ea typeface="Times New Roman" panose="02020603050405020304" pitchFamily="18" charset="0"/>
              </a:rPr>
              <a:t>Self-Coordinating Entities (SCE) were supported to compile their respective quarterly reports which informed the progress on implementation of JAR 2023 undertakings</a:t>
            </a:r>
          </a:p>
        </p:txBody>
      </p:sp>
    </p:spTree>
    <p:extLst>
      <p:ext uri="{BB962C8B-B14F-4D97-AF65-F5344CB8AC3E}">
        <p14:creationId xmlns:p14="http://schemas.microsoft.com/office/powerpoint/2010/main" val="139903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1781" y="74315"/>
            <a:ext cx="8028031" cy="751360"/>
          </a:xfrm>
          <a:prstGeom prst="rect">
            <a:avLst/>
          </a:prstGeom>
        </p:spPr>
        <p:txBody>
          <a:bodyPr wrap="none">
            <a:spAutoFit/>
          </a:bodyPr>
          <a:lstStyle/>
          <a:p>
            <a:pPr algn="ctr" defTabSz="881072">
              <a:lnSpc>
                <a:spcPct val="107000"/>
              </a:lnSpc>
              <a:spcBef>
                <a:spcPts val="1713"/>
              </a:spcBef>
              <a:spcAft>
                <a:spcPts val="761"/>
              </a:spcAft>
              <a:defRPr/>
            </a:pPr>
            <a:r>
              <a:rPr lang="en-US" sz="4188" b="1" dirty="0">
                <a:solidFill>
                  <a:srgbClr val="7030A0"/>
                </a:solidFill>
                <a:effectLst>
                  <a:outerShdw blurRad="38100" dist="38100" dir="2700000" algn="tl">
                    <a:srgbClr val="000000">
                      <a:alpha val="43137"/>
                    </a:srgbClr>
                  </a:outerShdw>
                </a:effectLst>
                <a:latin typeface="Calibri"/>
                <a:ea typeface="ＭＳ Ｐゴシック" charset="0"/>
              </a:rPr>
              <a:t>Performance on Key HIV indicators </a:t>
            </a:r>
          </a:p>
        </p:txBody>
      </p:sp>
      <p:sp>
        <p:nvSpPr>
          <p:cNvPr id="10" name="Rectangle 9"/>
          <p:cNvSpPr/>
          <p:nvPr/>
        </p:nvSpPr>
        <p:spPr>
          <a:xfrm>
            <a:off x="1455611" y="5868549"/>
            <a:ext cx="2835851" cy="255974"/>
          </a:xfrm>
          <a:prstGeom prst="rect">
            <a:avLst/>
          </a:prstGeom>
        </p:spPr>
        <p:txBody>
          <a:bodyPr wrap="none">
            <a:spAutoFit/>
          </a:bodyPr>
          <a:lstStyle/>
          <a:p>
            <a:pPr defTabSz="881072">
              <a:lnSpc>
                <a:spcPct val="107000"/>
              </a:lnSpc>
              <a:spcAft>
                <a:spcPts val="761"/>
              </a:spcAft>
              <a:defRPr/>
            </a:pPr>
            <a:r>
              <a:rPr lang="en-US" sz="1047" dirty="0">
                <a:solidFill>
                  <a:prstClr val="black"/>
                </a:solidFill>
                <a:latin typeface="Calibri" panose="020F0502020204030204" pitchFamily="34" charset="0"/>
                <a:ea typeface="Calibri" panose="020F0502020204030204" pitchFamily="34" charset="0"/>
                <a:cs typeface="Times New Roman" panose="02020603050405020304" pitchFamily="18" charset="0"/>
              </a:rPr>
              <a:t>Source: MOH Country Spectrum Estimates 2022</a:t>
            </a:r>
          </a:p>
        </p:txBody>
      </p:sp>
      <p:graphicFrame>
        <p:nvGraphicFramePr>
          <p:cNvPr id="15" name="Table 14">
            <a:extLst>
              <a:ext uri="{FF2B5EF4-FFF2-40B4-BE49-F238E27FC236}">
                <a16:creationId xmlns:a16="http://schemas.microsoft.com/office/drawing/2014/main" id="{A2DD5C8B-627E-1F93-457B-34483BF19678}"/>
              </a:ext>
            </a:extLst>
          </p:cNvPr>
          <p:cNvGraphicFramePr>
            <a:graphicFrameLocks noGrp="1"/>
          </p:cNvGraphicFramePr>
          <p:nvPr>
            <p:extLst>
              <p:ext uri="{D42A27DB-BD31-4B8C-83A1-F6EECF244321}">
                <p14:modId xmlns:p14="http://schemas.microsoft.com/office/powerpoint/2010/main" val="1950606820"/>
              </p:ext>
            </p:extLst>
          </p:nvPr>
        </p:nvGraphicFramePr>
        <p:xfrm>
          <a:off x="648838" y="736925"/>
          <a:ext cx="11228201" cy="5941999"/>
        </p:xfrm>
        <a:graphic>
          <a:graphicData uri="http://schemas.openxmlformats.org/drawingml/2006/table">
            <a:tbl>
              <a:tblPr firstRow="1" bandRow="1">
                <a:tableStyleId>{21E4AEA4-8DFA-4A89-87EB-49C32662AFE0}</a:tableStyleId>
              </a:tblPr>
              <a:tblGrid>
                <a:gridCol w="2043562">
                  <a:extLst>
                    <a:ext uri="{9D8B030D-6E8A-4147-A177-3AD203B41FA5}">
                      <a16:colId xmlns:a16="http://schemas.microsoft.com/office/drawing/2014/main" val="2520718699"/>
                    </a:ext>
                  </a:extLst>
                </a:gridCol>
                <a:gridCol w="995680">
                  <a:extLst>
                    <a:ext uri="{9D8B030D-6E8A-4147-A177-3AD203B41FA5}">
                      <a16:colId xmlns:a16="http://schemas.microsoft.com/office/drawing/2014/main" val="1545660952"/>
                    </a:ext>
                  </a:extLst>
                </a:gridCol>
                <a:gridCol w="944880">
                  <a:extLst>
                    <a:ext uri="{9D8B030D-6E8A-4147-A177-3AD203B41FA5}">
                      <a16:colId xmlns:a16="http://schemas.microsoft.com/office/drawing/2014/main" val="199740064"/>
                    </a:ext>
                  </a:extLst>
                </a:gridCol>
                <a:gridCol w="965200">
                  <a:extLst>
                    <a:ext uri="{9D8B030D-6E8A-4147-A177-3AD203B41FA5}">
                      <a16:colId xmlns:a16="http://schemas.microsoft.com/office/drawing/2014/main" val="980055113"/>
                    </a:ext>
                  </a:extLst>
                </a:gridCol>
                <a:gridCol w="1026160">
                  <a:extLst>
                    <a:ext uri="{9D8B030D-6E8A-4147-A177-3AD203B41FA5}">
                      <a16:colId xmlns:a16="http://schemas.microsoft.com/office/drawing/2014/main" val="690687044"/>
                    </a:ext>
                  </a:extLst>
                </a:gridCol>
                <a:gridCol w="1024939">
                  <a:extLst>
                    <a:ext uri="{9D8B030D-6E8A-4147-A177-3AD203B41FA5}">
                      <a16:colId xmlns:a16="http://schemas.microsoft.com/office/drawing/2014/main" val="2104433829"/>
                    </a:ext>
                  </a:extLst>
                </a:gridCol>
                <a:gridCol w="1167775">
                  <a:extLst>
                    <a:ext uri="{9D8B030D-6E8A-4147-A177-3AD203B41FA5}">
                      <a16:colId xmlns:a16="http://schemas.microsoft.com/office/drawing/2014/main" val="2037932673"/>
                    </a:ext>
                  </a:extLst>
                </a:gridCol>
                <a:gridCol w="667775">
                  <a:extLst>
                    <a:ext uri="{9D8B030D-6E8A-4147-A177-3AD203B41FA5}">
                      <a16:colId xmlns:a16="http://schemas.microsoft.com/office/drawing/2014/main" val="4203657936"/>
                    </a:ext>
                  </a:extLst>
                </a:gridCol>
                <a:gridCol w="2392230">
                  <a:extLst>
                    <a:ext uri="{9D8B030D-6E8A-4147-A177-3AD203B41FA5}">
                      <a16:colId xmlns:a16="http://schemas.microsoft.com/office/drawing/2014/main" val="4049887104"/>
                    </a:ext>
                  </a:extLst>
                </a:gridCol>
              </a:tblGrid>
              <a:tr h="407353">
                <a:tc rowSpan="2">
                  <a:txBody>
                    <a:bodyPr/>
                    <a:lstStyle/>
                    <a:p>
                      <a:r>
                        <a:rPr lang="en-US" sz="1600" dirty="0"/>
                        <a:t>Impact Indicator</a:t>
                      </a:r>
                    </a:p>
                  </a:txBody>
                  <a:tcPr marL="87007" marR="87007" marT="43504" marB="43504"/>
                </a:tc>
                <a:tc rowSpan="2">
                  <a:txBody>
                    <a:bodyPr/>
                    <a:lstStyle/>
                    <a:p>
                      <a:r>
                        <a:rPr lang="en-US" sz="1600" dirty="0"/>
                        <a:t>Baseline </a:t>
                      </a:r>
                    </a:p>
                    <a:p>
                      <a:r>
                        <a:rPr lang="en-US" sz="1600" dirty="0"/>
                        <a:t>2020/21</a:t>
                      </a:r>
                    </a:p>
                  </a:txBody>
                  <a:tcPr marL="87007" marR="87007" marT="43504" marB="43504"/>
                </a:tc>
                <a:tc rowSpan="2">
                  <a:txBody>
                    <a:bodyPr/>
                    <a:lstStyle/>
                    <a:p>
                      <a:r>
                        <a:rPr lang="en-US" sz="1600" dirty="0"/>
                        <a:t>Target </a:t>
                      </a:r>
                    </a:p>
                    <a:p>
                      <a:r>
                        <a:rPr lang="en-US" sz="1600" dirty="0"/>
                        <a:t>By 2025 </a:t>
                      </a:r>
                    </a:p>
                  </a:txBody>
                  <a:tcPr marL="87007" marR="87007" marT="43504" marB="43504"/>
                </a:tc>
                <a:tc gridSpan="4">
                  <a:txBody>
                    <a:bodyPr/>
                    <a:lstStyle/>
                    <a:p>
                      <a:pPr algn="ctr"/>
                      <a:r>
                        <a:rPr lang="en-US" sz="1600" dirty="0"/>
                        <a:t>Achievements </a:t>
                      </a:r>
                    </a:p>
                  </a:txBody>
                  <a:tcPr marL="87007" marR="87007" marT="43504" marB="43504"/>
                </a:tc>
                <a:tc hMerge="1">
                  <a:txBody>
                    <a:bodyPr/>
                    <a:lstStyle/>
                    <a:p>
                      <a:endParaRPr lang="en-US" dirty="0"/>
                    </a:p>
                  </a:txBody>
                  <a:tcPr/>
                </a:tc>
                <a:tc hMerge="1">
                  <a:txBody>
                    <a:bodyPr/>
                    <a:lstStyle/>
                    <a:p>
                      <a:endParaRPr lang="en-US" dirty="0"/>
                    </a:p>
                  </a:txBody>
                  <a:tcPr/>
                </a:tc>
                <a:tc hMerge="1">
                  <a:txBody>
                    <a:bodyPr/>
                    <a:lstStyle/>
                    <a:p>
                      <a:pPr algn="ctr"/>
                      <a:endParaRPr lang="en-US" sz="1800" dirty="0"/>
                    </a:p>
                  </a:txBody>
                  <a:tcPr marL="89196" marR="89196" marT="44599" marB="44599"/>
                </a:tc>
                <a:tc rowSpan="2" gridSpan="2">
                  <a:txBody>
                    <a:bodyPr/>
                    <a:lstStyle/>
                    <a:p>
                      <a:r>
                        <a:rPr lang="en-US" sz="1800" dirty="0"/>
                        <a:t>Remarks </a:t>
                      </a:r>
                    </a:p>
                  </a:txBody>
                  <a:tcPr marL="87007" marR="87007" marT="43504" marB="43504"/>
                </a:tc>
                <a:tc rowSpan="2" hMerge="1">
                  <a:txBody>
                    <a:bodyPr/>
                    <a:lstStyle/>
                    <a:p>
                      <a:endParaRPr/>
                    </a:p>
                  </a:txBody>
                  <a:tcPr marL="89196" marR="89196" marT="44599" marB="44599">
                    <a:solidFill>
                      <a:schemeClr val="accent2">
                        <a:lumMod val="75000"/>
                      </a:schemeClr>
                    </a:solidFill>
                  </a:tcPr>
                </a:tc>
                <a:extLst>
                  <a:ext uri="{0D108BD9-81ED-4DB2-BD59-A6C34878D82A}">
                    <a16:rowId xmlns:a16="http://schemas.microsoft.com/office/drawing/2014/main" val="3741688346"/>
                  </a:ext>
                </a:extLst>
              </a:tr>
              <a:tr h="352771">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b="1" dirty="0"/>
                        <a:t>2020/21</a:t>
                      </a:r>
                    </a:p>
                  </a:txBody>
                  <a:tcPr marL="87007" marR="87007" marT="43504" marB="43504"/>
                </a:tc>
                <a:tc>
                  <a:txBody>
                    <a:bodyPr/>
                    <a:lstStyle/>
                    <a:p>
                      <a:r>
                        <a:rPr lang="en-US" sz="1600" b="1" dirty="0"/>
                        <a:t>2021/22</a:t>
                      </a:r>
                    </a:p>
                  </a:txBody>
                  <a:tcPr marL="87007" marR="87007" marT="43504" marB="43504"/>
                </a:tc>
                <a:tc>
                  <a:txBody>
                    <a:bodyPr/>
                    <a:lstStyle/>
                    <a:p>
                      <a:r>
                        <a:rPr lang="en-US" sz="1600" b="1" dirty="0"/>
                        <a:t>2022/23 </a:t>
                      </a:r>
                    </a:p>
                  </a:txBody>
                  <a:tcPr marL="87007" marR="87007" marT="43504" marB="43504"/>
                </a:tc>
                <a:tc>
                  <a:txBody>
                    <a:bodyPr/>
                    <a:lstStyle/>
                    <a:p>
                      <a:r>
                        <a:rPr lang="en-US" sz="1600" b="1" dirty="0"/>
                        <a:t>2023/24 </a:t>
                      </a:r>
                    </a:p>
                  </a:txBody>
                  <a:tcPr marL="87007" marR="87007" marT="43504" marB="43504"/>
                </a:tc>
                <a:tc gridSpan="2" vMerge="1">
                  <a:txBody>
                    <a:bodyPr/>
                    <a:lstStyle/>
                    <a:p>
                      <a:endParaRPr lang="en-US" sz="2000" dirty="0"/>
                    </a:p>
                  </a:txBody>
                  <a:tcPr marL="89196" marR="89196" marT="44599" marB="44599">
                    <a:solidFill>
                      <a:schemeClr val="accent2">
                        <a:lumMod val="75000"/>
                      </a:schemeClr>
                    </a:solidFill>
                  </a:tcPr>
                </a:tc>
                <a:tc hMerge="1" vMerge="1">
                  <a:txBody>
                    <a:bodyPr/>
                    <a:lstStyle/>
                    <a:p>
                      <a:endParaRPr lang="en-US" sz="1800" dirty="0"/>
                    </a:p>
                  </a:txBody>
                  <a:tcPr/>
                </a:tc>
                <a:extLst>
                  <a:ext uri="{0D108BD9-81ED-4DB2-BD59-A6C34878D82A}">
                    <a16:rowId xmlns:a16="http://schemas.microsoft.com/office/drawing/2014/main" val="3641507613"/>
                  </a:ext>
                </a:extLst>
              </a:tr>
              <a:tr h="595911">
                <a:tc>
                  <a:txBody>
                    <a:bodyPr/>
                    <a:lstStyle/>
                    <a:p>
                      <a:r>
                        <a:rPr lang="en-US" sz="1800" dirty="0">
                          <a:latin typeface="+mn-lt"/>
                        </a:rPr>
                        <a:t>Estimated PLHIVs</a:t>
                      </a:r>
                    </a:p>
                  </a:txBody>
                  <a:tcPr marL="87007" marR="87007" marT="43504" marB="43504"/>
                </a:tc>
                <a:tc>
                  <a:txBody>
                    <a:bodyPr/>
                    <a:lstStyle/>
                    <a:p>
                      <a:endParaRPr lang="en-US" sz="1800" dirty="0">
                        <a:highlight>
                          <a:srgbClr val="FFFF00"/>
                        </a:highlight>
                        <a:latin typeface="+mn-lt"/>
                      </a:endParaRPr>
                    </a:p>
                  </a:txBody>
                  <a:tcPr marL="87007" marR="87007" marT="43504" marB="43504"/>
                </a:tc>
                <a:tc>
                  <a:txBody>
                    <a:bodyPr/>
                    <a:lstStyle/>
                    <a:p>
                      <a:endParaRPr lang="en-US" sz="1800" b="1" dirty="0">
                        <a:highlight>
                          <a:srgbClr val="FFFF00"/>
                        </a:highlight>
                        <a:latin typeface="+mn-lt"/>
                      </a:endParaRPr>
                    </a:p>
                  </a:txBody>
                  <a:tcPr marL="87007" marR="87007" marT="43504" marB="43504"/>
                </a:tc>
                <a:tc>
                  <a:txBody>
                    <a:bodyPr/>
                    <a:lstStyle/>
                    <a:p>
                      <a:r>
                        <a:rPr lang="en-US" sz="1800" kern="1200" dirty="0">
                          <a:solidFill>
                            <a:schemeClr val="dk1"/>
                          </a:solidFill>
                          <a:effectLst/>
                          <a:latin typeface="+mn-lt"/>
                        </a:rPr>
                        <a:t>1,414,183</a:t>
                      </a:r>
                      <a:r>
                        <a:rPr lang="en-UG" sz="1800" dirty="0">
                          <a:effectLst/>
                          <a:latin typeface="+mn-lt"/>
                        </a:rPr>
                        <a:t> </a:t>
                      </a:r>
                      <a:endParaRPr lang="en-US" sz="1800" dirty="0">
                        <a:latin typeface="+mn-lt"/>
                      </a:endParaRPr>
                    </a:p>
                  </a:txBody>
                  <a:tcPr marL="87007" marR="87007" marT="43504" marB="43504"/>
                </a:tc>
                <a:tc>
                  <a:txBody>
                    <a:bodyPr/>
                    <a:lstStyle/>
                    <a:p>
                      <a:r>
                        <a:rPr lang="en-US" sz="1800" dirty="0">
                          <a:latin typeface="+mn-lt"/>
                        </a:rPr>
                        <a:t>1,420,020</a:t>
                      </a:r>
                    </a:p>
                  </a:txBody>
                  <a:tcPr marL="87007" marR="87007" marT="43504" marB="43504"/>
                </a:tc>
                <a:tc>
                  <a:txBody>
                    <a:bodyPr/>
                    <a:lstStyle/>
                    <a:p>
                      <a:r>
                        <a:rPr lang="en-US" sz="1800" dirty="0">
                          <a:latin typeface="+mn-lt"/>
                        </a:rPr>
                        <a:t>1,433,337</a:t>
                      </a:r>
                    </a:p>
                  </a:txBody>
                  <a:tcPr marL="87007" marR="87007" marT="43504" marB="43504"/>
                </a:tc>
                <a:tc>
                  <a:txBody>
                    <a:bodyPr/>
                    <a:lstStyle/>
                    <a:p>
                      <a:r>
                        <a:rPr lang="en-US" sz="1800" b="1" dirty="0">
                          <a:latin typeface="+mn-lt"/>
                        </a:rPr>
                        <a:t>1,492,410</a:t>
                      </a:r>
                    </a:p>
                  </a:txBody>
                  <a:tcPr marL="87007" marR="87007" marT="43504" marB="43504"/>
                </a:tc>
                <a:tc>
                  <a:txBody>
                    <a:bodyPr/>
                    <a:lstStyle/>
                    <a:p>
                      <a:endParaRPr lang="en-US" sz="1800" dirty="0"/>
                    </a:p>
                  </a:txBody>
                  <a:tcPr marL="87007" marR="87007" marT="43504" marB="43504">
                    <a:solidFill>
                      <a:schemeClr val="accent6">
                        <a:lumMod val="20000"/>
                        <a:lumOff val="80000"/>
                      </a:schemeClr>
                    </a:solidFill>
                  </a:tcPr>
                </a:tc>
                <a:tc>
                  <a:txBody>
                    <a:bodyPr/>
                    <a:lstStyle/>
                    <a:p>
                      <a:r>
                        <a:rPr lang="en-US" sz="1600" dirty="0"/>
                        <a:t>M: 582,410</a:t>
                      </a:r>
                    </a:p>
                    <a:p>
                      <a:r>
                        <a:rPr lang="en-US" sz="1600" dirty="0"/>
                        <a:t>F: 910 000</a:t>
                      </a:r>
                    </a:p>
                  </a:txBody>
                  <a:tcPr marL="87007" marR="87007" marT="43504" marB="43504"/>
                </a:tc>
                <a:extLst>
                  <a:ext uri="{0D108BD9-81ED-4DB2-BD59-A6C34878D82A}">
                    <a16:rowId xmlns:a16="http://schemas.microsoft.com/office/drawing/2014/main" val="1805706712"/>
                  </a:ext>
                </a:extLst>
              </a:tr>
              <a:tr h="845395">
                <a:tc>
                  <a:txBody>
                    <a:bodyPr/>
                    <a:lstStyle/>
                    <a:p>
                      <a:r>
                        <a:rPr lang="en-US" sz="1800" dirty="0">
                          <a:latin typeface="+mn-lt"/>
                        </a:rPr>
                        <a:t>HIV Incidence Rate:  Adults (15-49)</a:t>
                      </a:r>
                    </a:p>
                  </a:txBody>
                  <a:tcPr marL="87007" marR="87007" marT="43504" marB="43504"/>
                </a:tc>
                <a:tc>
                  <a:txBody>
                    <a:bodyPr/>
                    <a:lstStyle/>
                    <a:p>
                      <a:r>
                        <a:rPr lang="en-US" sz="1800" dirty="0">
                          <a:latin typeface="+mn-lt"/>
                        </a:rPr>
                        <a:t>0.32%</a:t>
                      </a:r>
                    </a:p>
                  </a:txBody>
                  <a:tcPr marL="87007" marR="87007" marT="43504" marB="43504"/>
                </a:tc>
                <a:tc>
                  <a:txBody>
                    <a:bodyPr/>
                    <a:lstStyle/>
                    <a:p>
                      <a:r>
                        <a:rPr lang="en-US" sz="1800" b="1" dirty="0">
                          <a:latin typeface="+mn-lt"/>
                        </a:rPr>
                        <a:t>0.2%</a:t>
                      </a:r>
                    </a:p>
                  </a:txBody>
                  <a:tcPr marL="87007" marR="87007" marT="43504" marB="43504"/>
                </a:tc>
                <a:tc>
                  <a:txBody>
                    <a:bodyPr/>
                    <a:lstStyle/>
                    <a:p>
                      <a:r>
                        <a:rPr lang="en-US" sz="1800" dirty="0">
                          <a:latin typeface="+mn-lt"/>
                        </a:rPr>
                        <a:t>0.24%</a:t>
                      </a:r>
                    </a:p>
                  </a:txBody>
                  <a:tcPr marL="87007" marR="87007" marT="43504" marB="43504"/>
                </a:tc>
                <a:tc>
                  <a:txBody>
                    <a:bodyPr/>
                    <a:lstStyle/>
                    <a:p>
                      <a:r>
                        <a:rPr lang="en-US" sz="1800" dirty="0">
                          <a:latin typeface="+mn-lt"/>
                        </a:rPr>
                        <a:t>0.23%</a:t>
                      </a:r>
                    </a:p>
                  </a:txBody>
                  <a:tcPr marL="87007" marR="87007" marT="43504" marB="43504"/>
                </a:tc>
                <a:tc>
                  <a:txBody>
                    <a:bodyPr/>
                    <a:lstStyle/>
                    <a:p>
                      <a:r>
                        <a:rPr lang="en-US" sz="1800" dirty="0">
                          <a:latin typeface="+mn-lt"/>
                        </a:rPr>
                        <a:t>0.22%</a:t>
                      </a:r>
                    </a:p>
                  </a:txBody>
                  <a:tcPr marL="87007" marR="87007" marT="43504" marB="43504"/>
                </a:tc>
                <a:tc>
                  <a:txBody>
                    <a:bodyPr/>
                    <a:lstStyle/>
                    <a:p>
                      <a:r>
                        <a:rPr lang="en-US" sz="1800" b="1" dirty="0">
                          <a:latin typeface="+mn-lt"/>
                        </a:rPr>
                        <a:t>0.16% </a:t>
                      </a:r>
                    </a:p>
                  </a:txBody>
                  <a:tcPr marL="87007" marR="87007" marT="43504" marB="43504"/>
                </a:tc>
                <a:tc>
                  <a:txBody>
                    <a:bodyPr/>
                    <a:lstStyle/>
                    <a:p>
                      <a:endParaRPr lang="en-US" sz="1800" dirty="0"/>
                    </a:p>
                  </a:txBody>
                  <a:tcPr marL="87007" marR="87007" marT="43504" marB="43504">
                    <a:solidFill>
                      <a:srgbClr val="92D050"/>
                    </a:solidFill>
                  </a:tcPr>
                </a:tc>
                <a:tc>
                  <a:txBody>
                    <a:bodyPr/>
                    <a:lstStyle/>
                    <a:p>
                      <a:r>
                        <a:rPr lang="en-US" sz="1600" dirty="0"/>
                        <a:t>On Track</a:t>
                      </a:r>
                    </a:p>
                    <a:p>
                      <a:endParaRPr lang="en-US" sz="1600" dirty="0">
                        <a:highlight>
                          <a:srgbClr val="FFFF00"/>
                        </a:highlight>
                      </a:endParaRPr>
                    </a:p>
                    <a:p>
                      <a:endParaRPr lang="en-US" sz="1600" dirty="0">
                        <a:highlight>
                          <a:srgbClr val="FFFF00"/>
                        </a:highlight>
                      </a:endParaRPr>
                    </a:p>
                  </a:txBody>
                  <a:tcPr marL="87007" marR="87007" marT="43504" marB="43504"/>
                </a:tc>
                <a:extLst>
                  <a:ext uri="{0D108BD9-81ED-4DB2-BD59-A6C34878D82A}">
                    <a16:rowId xmlns:a16="http://schemas.microsoft.com/office/drawing/2014/main" val="2466334307"/>
                  </a:ext>
                </a:extLst>
              </a:tr>
              <a:tr h="809497">
                <a:tc>
                  <a:txBody>
                    <a:bodyPr/>
                    <a:lstStyle/>
                    <a:p>
                      <a:r>
                        <a:rPr lang="en-US" sz="1800" dirty="0">
                          <a:latin typeface="+mn-lt"/>
                        </a:rPr>
                        <a:t>HIV Prevalence, Adults 15-49 </a:t>
                      </a:r>
                      <a:r>
                        <a:rPr lang="en-US" sz="1800" dirty="0" err="1">
                          <a:latin typeface="+mn-lt"/>
                        </a:rPr>
                        <a:t>yrs</a:t>
                      </a:r>
                      <a:endParaRPr lang="en-US" sz="1800" dirty="0">
                        <a:latin typeface="+mn-lt"/>
                      </a:endParaRPr>
                    </a:p>
                  </a:txBody>
                  <a:tcPr marL="87007" marR="87007" marT="43504" marB="43504"/>
                </a:tc>
                <a:tc>
                  <a:txBody>
                    <a:bodyPr/>
                    <a:lstStyle/>
                    <a:p>
                      <a:r>
                        <a:rPr lang="en-US" sz="1800" dirty="0">
                          <a:latin typeface="+mn-lt"/>
                        </a:rPr>
                        <a:t>5.5%</a:t>
                      </a:r>
                    </a:p>
                  </a:txBody>
                  <a:tcPr marL="87007" marR="87007" marT="43504" marB="43504"/>
                </a:tc>
                <a:tc>
                  <a:txBody>
                    <a:bodyPr/>
                    <a:lstStyle/>
                    <a:p>
                      <a:endParaRPr lang="en-US" sz="1800" b="1" dirty="0">
                        <a:latin typeface="+mn-lt"/>
                      </a:endParaRPr>
                    </a:p>
                  </a:txBody>
                  <a:tcPr marL="87007" marR="87007" marT="43504" marB="43504"/>
                </a:tc>
                <a:tc>
                  <a:txBody>
                    <a:bodyPr/>
                    <a:lstStyle/>
                    <a:p>
                      <a:r>
                        <a:rPr lang="en-US" sz="1800" dirty="0">
                          <a:latin typeface="+mn-lt"/>
                        </a:rPr>
                        <a:t>5.2%</a:t>
                      </a:r>
                    </a:p>
                  </a:txBody>
                  <a:tcPr marL="87007" marR="87007" marT="43504" marB="43504"/>
                </a:tc>
                <a:tc>
                  <a:txBody>
                    <a:bodyPr/>
                    <a:lstStyle/>
                    <a:p>
                      <a:r>
                        <a:rPr lang="en-US" sz="1800" dirty="0">
                          <a:latin typeface="+mn-lt"/>
                        </a:rPr>
                        <a:t>5.2%</a:t>
                      </a:r>
                    </a:p>
                  </a:txBody>
                  <a:tcPr marL="87007" marR="87007" marT="43504" marB="43504"/>
                </a:tc>
                <a:tc>
                  <a:txBody>
                    <a:bodyPr/>
                    <a:lstStyle/>
                    <a:p>
                      <a:r>
                        <a:rPr lang="en-US" sz="1800" dirty="0">
                          <a:latin typeface="+mn-lt"/>
                        </a:rPr>
                        <a:t>5.1%</a:t>
                      </a:r>
                    </a:p>
                  </a:txBody>
                  <a:tcPr marL="87007" marR="87007" marT="43504" marB="43504"/>
                </a:tc>
                <a:tc>
                  <a:txBody>
                    <a:bodyPr/>
                    <a:lstStyle/>
                    <a:p>
                      <a:r>
                        <a:rPr lang="en-US" sz="1800" b="1" dirty="0">
                          <a:latin typeface="+mn-lt"/>
                        </a:rPr>
                        <a:t>5.1% </a:t>
                      </a:r>
                    </a:p>
                  </a:txBody>
                  <a:tcPr marL="87007" marR="87007" marT="43504" marB="43504"/>
                </a:tc>
                <a:tc>
                  <a:txBody>
                    <a:bodyPr/>
                    <a:lstStyle/>
                    <a:p>
                      <a:endParaRPr lang="en-US" sz="1800" dirty="0">
                        <a:solidFill>
                          <a:srgbClr val="92D050"/>
                        </a:solidFill>
                      </a:endParaRPr>
                    </a:p>
                  </a:txBody>
                  <a:tcPr marL="87007" marR="87007" marT="43504" marB="43504">
                    <a:solidFill>
                      <a:srgbClr val="92D050"/>
                    </a:solidFill>
                  </a:tcPr>
                </a:tc>
                <a:tc>
                  <a:txBody>
                    <a:bodyPr/>
                    <a:lstStyle/>
                    <a:p>
                      <a:r>
                        <a:rPr lang="en-US" sz="1600" dirty="0"/>
                        <a:t>Declining </a:t>
                      </a:r>
                    </a:p>
                    <a:p>
                      <a:r>
                        <a:rPr lang="en-GB" sz="1600" kern="1200" dirty="0">
                          <a:solidFill>
                            <a:schemeClr val="dk1"/>
                          </a:solidFill>
                          <a:effectLst/>
                          <a:latin typeface="+mn-lt"/>
                          <a:ea typeface="+mn-ea"/>
                          <a:cs typeface="+mn-cs"/>
                        </a:rPr>
                        <a:t>Female: 6.5%</a:t>
                      </a:r>
                    </a:p>
                    <a:p>
                      <a:r>
                        <a:rPr lang="en-GB" sz="1600" kern="1200" dirty="0">
                          <a:solidFill>
                            <a:schemeClr val="dk1"/>
                          </a:solidFill>
                          <a:effectLst/>
                          <a:latin typeface="+mn-lt"/>
                          <a:ea typeface="+mn-ea"/>
                          <a:cs typeface="+mn-cs"/>
                        </a:rPr>
                        <a:t>Male:  3.6%</a:t>
                      </a:r>
                      <a:r>
                        <a:rPr lang="en-UG" sz="1600" dirty="0">
                          <a:effectLst/>
                        </a:rPr>
                        <a:t> </a:t>
                      </a:r>
                      <a:endParaRPr lang="en-US" sz="1600" dirty="0"/>
                    </a:p>
                  </a:txBody>
                  <a:tcPr marL="87007" marR="87007" marT="43504" marB="43504"/>
                </a:tc>
                <a:extLst>
                  <a:ext uri="{0D108BD9-81ED-4DB2-BD59-A6C34878D82A}">
                    <a16:rowId xmlns:a16="http://schemas.microsoft.com/office/drawing/2014/main" val="1939402549"/>
                  </a:ext>
                </a:extLst>
              </a:tr>
              <a:tr h="845395">
                <a:tc>
                  <a:txBody>
                    <a:bodyPr/>
                    <a:lstStyle/>
                    <a:p>
                      <a:r>
                        <a:rPr lang="en-US" sz="1800" dirty="0">
                          <a:latin typeface="+mn-lt"/>
                        </a:rPr>
                        <a:t>New Infections (adults and Children)</a:t>
                      </a:r>
                    </a:p>
                  </a:txBody>
                  <a:tcPr marL="87007" marR="87007" marT="43504" marB="43504"/>
                </a:tc>
                <a:tc>
                  <a:txBody>
                    <a:bodyPr/>
                    <a:lstStyle/>
                    <a:p>
                      <a:r>
                        <a:rPr lang="en-US" sz="1800" dirty="0">
                          <a:latin typeface="+mn-lt"/>
                        </a:rPr>
                        <a:t>54,000</a:t>
                      </a:r>
                    </a:p>
                  </a:txBody>
                  <a:tcPr marL="87007" marR="87007" marT="43504" marB="43504"/>
                </a:tc>
                <a:tc>
                  <a:txBody>
                    <a:bodyPr/>
                    <a:lstStyle/>
                    <a:p>
                      <a:r>
                        <a:rPr lang="en-US" sz="1800" b="1" dirty="0">
                          <a:latin typeface="+mn-lt"/>
                        </a:rPr>
                        <a:t>18,200</a:t>
                      </a:r>
                    </a:p>
                  </a:txBody>
                  <a:tcPr marL="87007" marR="87007" marT="43504" marB="43504"/>
                </a:tc>
                <a:tc>
                  <a:txBody>
                    <a:bodyPr/>
                    <a:lstStyle/>
                    <a:p>
                      <a:r>
                        <a:rPr lang="en-US" sz="1800" dirty="0">
                          <a:latin typeface="+mn-lt"/>
                        </a:rPr>
                        <a:t>54,000</a:t>
                      </a:r>
                    </a:p>
                  </a:txBody>
                  <a:tcPr marL="87007" marR="87007" marT="43504" marB="43504"/>
                </a:tc>
                <a:tc>
                  <a:txBody>
                    <a:bodyPr/>
                    <a:lstStyle/>
                    <a:p>
                      <a:r>
                        <a:rPr lang="en-US" sz="1800" dirty="0">
                          <a:latin typeface="+mn-lt"/>
                        </a:rPr>
                        <a:t>45,000</a:t>
                      </a:r>
                    </a:p>
                  </a:txBody>
                  <a:tcPr marL="87007" marR="87007" marT="43504" marB="43504"/>
                </a:tc>
                <a:tc>
                  <a:txBody>
                    <a:bodyPr/>
                    <a:lstStyle/>
                    <a:p>
                      <a:r>
                        <a:rPr lang="en-US" sz="1800" dirty="0">
                          <a:latin typeface="+mn-lt"/>
                        </a:rPr>
                        <a:t>42,000</a:t>
                      </a:r>
                    </a:p>
                  </a:txBody>
                  <a:tcPr marL="87007" marR="87007" marT="43504" marB="43504"/>
                </a:tc>
                <a:tc>
                  <a:txBody>
                    <a:bodyPr/>
                    <a:lstStyle/>
                    <a:p>
                      <a:r>
                        <a:rPr lang="en-US" sz="1800" b="1" dirty="0">
                          <a:latin typeface="+mn-lt"/>
                        </a:rPr>
                        <a:t>38,000</a:t>
                      </a:r>
                    </a:p>
                  </a:txBody>
                  <a:tcPr marL="87007" marR="87007" marT="43504" marB="43504"/>
                </a:tc>
                <a:tc>
                  <a:txBody>
                    <a:bodyPr/>
                    <a:lstStyle/>
                    <a:p>
                      <a:endParaRPr lang="en-US" sz="1800" dirty="0"/>
                    </a:p>
                  </a:txBody>
                  <a:tcPr marL="87007" marR="87007" marT="43504" marB="43504">
                    <a:solidFill>
                      <a:srgbClr val="FFFF00"/>
                    </a:solidFill>
                  </a:tcPr>
                </a:tc>
                <a:tc>
                  <a:txBody>
                    <a:bodyPr/>
                    <a:lstStyle/>
                    <a:p>
                      <a:r>
                        <a:rPr lang="en-US" sz="1600" dirty="0"/>
                        <a:t>Declined.</a:t>
                      </a:r>
                      <a:r>
                        <a:rPr lang="en-US" sz="1600" baseline="0" dirty="0"/>
                        <a:t> But not among AGYW &amp; target </a:t>
                      </a:r>
                      <a:r>
                        <a:rPr lang="en-US" sz="1600" dirty="0"/>
                        <a:t>unlikely to be met by 2025</a:t>
                      </a:r>
                    </a:p>
                  </a:txBody>
                  <a:tcPr marL="87007" marR="87007" marT="43504" marB="43504"/>
                </a:tc>
                <a:extLst>
                  <a:ext uri="{0D108BD9-81ED-4DB2-BD59-A6C34878D82A}">
                    <a16:rowId xmlns:a16="http://schemas.microsoft.com/office/drawing/2014/main" val="1644209148"/>
                  </a:ext>
                </a:extLst>
              </a:tr>
              <a:tr h="809497">
                <a:tc>
                  <a:txBody>
                    <a:bodyPr/>
                    <a:lstStyle/>
                    <a:p>
                      <a:r>
                        <a:rPr lang="en-US" sz="1800" dirty="0">
                          <a:latin typeface="+mn-lt"/>
                        </a:rPr>
                        <a:t>% HIV Exposed Infants testing +ve  at 6 weeks</a:t>
                      </a:r>
                    </a:p>
                  </a:txBody>
                  <a:tcPr marL="87007" marR="87007" marT="43504" marB="43504"/>
                </a:tc>
                <a:tc>
                  <a:txBody>
                    <a:bodyPr/>
                    <a:lstStyle/>
                    <a:p>
                      <a:r>
                        <a:rPr lang="en-US" sz="1800" dirty="0">
                          <a:latin typeface="+mn-lt"/>
                        </a:rPr>
                        <a:t>2.1%</a:t>
                      </a:r>
                    </a:p>
                  </a:txBody>
                  <a:tcPr marL="87007" marR="87007" marT="43504" marB="43504"/>
                </a:tc>
                <a:tc>
                  <a:txBody>
                    <a:bodyPr/>
                    <a:lstStyle/>
                    <a:p>
                      <a:r>
                        <a:rPr lang="en-US" sz="1800" b="1" dirty="0">
                          <a:latin typeface="+mn-lt"/>
                        </a:rPr>
                        <a:t>1.3%</a:t>
                      </a:r>
                    </a:p>
                  </a:txBody>
                  <a:tcPr marL="87007" marR="87007" marT="43504" marB="43504"/>
                </a:tc>
                <a:tc>
                  <a:txBody>
                    <a:bodyPr/>
                    <a:lstStyle/>
                    <a:p>
                      <a:r>
                        <a:rPr lang="en-US" sz="1800" dirty="0">
                          <a:latin typeface="+mn-lt"/>
                        </a:rPr>
                        <a:t>3%	</a:t>
                      </a:r>
                    </a:p>
                  </a:txBody>
                  <a:tcPr marL="87007" marR="87007" marT="43504" marB="43504"/>
                </a:tc>
                <a:tc>
                  <a:txBody>
                    <a:bodyPr/>
                    <a:lstStyle/>
                    <a:p>
                      <a:r>
                        <a:rPr lang="en-US" sz="1800" dirty="0">
                          <a:latin typeface="+mn-lt"/>
                        </a:rPr>
                        <a:t>3%	</a:t>
                      </a:r>
                    </a:p>
                  </a:txBody>
                  <a:tcPr marL="87007" marR="87007" marT="43504" marB="43504"/>
                </a:tc>
                <a:tc>
                  <a:txBody>
                    <a:bodyPr/>
                    <a:lstStyle/>
                    <a:p>
                      <a:r>
                        <a:rPr lang="en-US" sz="1800" dirty="0">
                          <a:latin typeface="+mn-lt"/>
                        </a:rPr>
                        <a:t>2.6%	</a:t>
                      </a:r>
                    </a:p>
                  </a:txBody>
                  <a:tcPr marL="87007" marR="87007" marT="43504" marB="43504"/>
                </a:tc>
                <a:tc>
                  <a:txBody>
                    <a:bodyPr/>
                    <a:lstStyle/>
                    <a:p>
                      <a:r>
                        <a:rPr lang="en-US" sz="1800" b="1" dirty="0">
                          <a:latin typeface="+mn-lt"/>
                        </a:rPr>
                        <a:t>3.05%</a:t>
                      </a:r>
                    </a:p>
                  </a:txBody>
                  <a:tcPr marL="87007" marR="87007" marT="43504" marB="43504"/>
                </a:tc>
                <a:tc>
                  <a:txBody>
                    <a:bodyPr/>
                    <a:lstStyle/>
                    <a:p>
                      <a:endParaRPr lang="en-US" sz="1800" dirty="0">
                        <a:highlight>
                          <a:srgbClr val="FFFF00"/>
                        </a:highlight>
                      </a:endParaRPr>
                    </a:p>
                  </a:txBody>
                  <a:tcPr marL="87007" marR="87007" marT="43504" marB="43504">
                    <a:solidFill>
                      <a:srgbClr val="FF0000"/>
                    </a:solidFill>
                  </a:tcPr>
                </a:tc>
                <a:tc>
                  <a:txBody>
                    <a:bodyPr/>
                    <a:lstStyle/>
                    <a:p>
                      <a:r>
                        <a:rPr lang="en-US" sz="1600" dirty="0"/>
                        <a:t>Increasing.  5.04% at 18 months.  </a:t>
                      </a:r>
                      <a:r>
                        <a:rPr lang="en-US" sz="1600" i="1" dirty="0"/>
                        <a:t>Source: MOH HIV Estimates 2023 </a:t>
                      </a:r>
                    </a:p>
                  </a:txBody>
                  <a:tcPr marL="87007" marR="87007" marT="43504" marB="43504"/>
                </a:tc>
                <a:extLst>
                  <a:ext uri="{0D108BD9-81ED-4DB2-BD59-A6C34878D82A}">
                    <a16:rowId xmlns:a16="http://schemas.microsoft.com/office/drawing/2014/main" val="31986236"/>
                  </a:ext>
                </a:extLst>
              </a:tr>
              <a:tr h="1055228">
                <a:tc>
                  <a:txBody>
                    <a:bodyPr/>
                    <a:lstStyle/>
                    <a:p>
                      <a:r>
                        <a:rPr lang="en-US" sz="1800" dirty="0">
                          <a:latin typeface="+mn-lt"/>
                        </a:rPr>
                        <a:t>Annual AIDS related Deaths </a:t>
                      </a:r>
                    </a:p>
                  </a:txBody>
                  <a:tcPr marL="87007" marR="87007" marT="43504" marB="43504"/>
                </a:tc>
                <a:tc>
                  <a:txBody>
                    <a:bodyPr/>
                    <a:lstStyle/>
                    <a:p>
                      <a:r>
                        <a:rPr lang="en-US" sz="1800" dirty="0">
                          <a:latin typeface="+mn-lt"/>
                        </a:rPr>
                        <a:t>21,000</a:t>
                      </a:r>
                    </a:p>
                  </a:txBody>
                  <a:tcPr marL="87007" marR="87007" marT="43504" marB="43504"/>
                </a:tc>
                <a:tc>
                  <a:txBody>
                    <a:bodyPr/>
                    <a:lstStyle/>
                    <a:p>
                      <a:r>
                        <a:rPr lang="en-US" sz="1800" b="1" dirty="0">
                          <a:latin typeface="+mn-lt"/>
                        </a:rPr>
                        <a:t>10,800</a:t>
                      </a:r>
                    </a:p>
                  </a:txBody>
                  <a:tcPr marL="87007" marR="87007" marT="43504" marB="43504"/>
                </a:tc>
                <a:tc>
                  <a:txBody>
                    <a:bodyPr/>
                    <a:lstStyle/>
                    <a:p>
                      <a:r>
                        <a:rPr lang="en-US" sz="1800" dirty="0">
                          <a:latin typeface="+mn-lt"/>
                        </a:rPr>
                        <a:t>18,000</a:t>
                      </a:r>
                    </a:p>
                  </a:txBody>
                  <a:tcPr marL="87007" marR="87007" marT="43504" marB="43504"/>
                </a:tc>
                <a:tc>
                  <a:txBody>
                    <a:bodyPr/>
                    <a:lstStyle/>
                    <a:p>
                      <a:r>
                        <a:rPr lang="en-US" sz="1800" dirty="0">
                          <a:latin typeface="+mn-lt"/>
                        </a:rPr>
                        <a:t>17,000</a:t>
                      </a:r>
                    </a:p>
                  </a:txBody>
                  <a:tcPr marL="87007" marR="87007" marT="43504" marB="43504"/>
                </a:tc>
                <a:tc>
                  <a:txBody>
                    <a:bodyPr/>
                    <a:lstStyle/>
                    <a:p>
                      <a:r>
                        <a:rPr lang="en-US" sz="1800" dirty="0">
                          <a:latin typeface="+mn-lt"/>
                        </a:rPr>
                        <a:t>17,466</a:t>
                      </a:r>
                    </a:p>
                  </a:txBody>
                  <a:tcPr marL="87007" marR="87007" marT="43504" marB="43504"/>
                </a:tc>
                <a:tc>
                  <a:txBody>
                    <a:bodyPr/>
                    <a:lstStyle/>
                    <a:p>
                      <a:r>
                        <a:rPr lang="en-US" sz="1800" dirty="0">
                          <a:solidFill>
                            <a:schemeClr val="tx1"/>
                          </a:solidFill>
                          <a:latin typeface="+mn-lt"/>
                        </a:rPr>
                        <a:t>20,000</a:t>
                      </a:r>
                    </a:p>
                  </a:txBody>
                  <a:tcPr marL="87007" marR="87007" marT="43504" marB="43504"/>
                </a:tc>
                <a:tc>
                  <a:txBody>
                    <a:bodyPr/>
                    <a:lstStyle/>
                    <a:p>
                      <a:endParaRPr lang="en-US" sz="1800" dirty="0">
                        <a:solidFill>
                          <a:schemeClr val="bg1"/>
                        </a:solidFill>
                      </a:endParaRPr>
                    </a:p>
                  </a:txBody>
                  <a:tcPr marL="87007" marR="87007" marT="43504" marB="43504">
                    <a:solidFill>
                      <a:srgbClr val="FF0000"/>
                    </a:solidFill>
                  </a:tcPr>
                </a:tc>
                <a:tc>
                  <a:txBody>
                    <a:bodyPr/>
                    <a:lstStyle/>
                    <a:p>
                      <a:r>
                        <a:rPr lang="en-US" sz="1600" dirty="0"/>
                        <a:t>Stagnating. Target unlikely to be met. </a:t>
                      </a:r>
                    </a:p>
                    <a:p>
                      <a:r>
                        <a:rPr lang="en-US" sz="1600" dirty="0"/>
                        <a:t>Adults 15+: 16,558 Children &lt;15:  3,165</a:t>
                      </a:r>
                    </a:p>
                  </a:txBody>
                  <a:tcPr marL="87007" marR="87007" marT="43504" marB="43504"/>
                </a:tc>
                <a:extLst>
                  <a:ext uri="{0D108BD9-81ED-4DB2-BD59-A6C34878D82A}">
                    <a16:rowId xmlns:a16="http://schemas.microsoft.com/office/drawing/2014/main" val="28138614"/>
                  </a:ext>
                </a:extLst>
              </a:tr>
            </a:tbl>
          </a:graphicData>
        </a:graphic>
      </p:graphicFrame>
      <p:pic>
        <p:nvPicPr>
          <p:cNvPr id="7" name="Picture 6">
            <a:extLst>
              <a:ext uri="{FF2B5EF4-FFF2-40B4-BE49-F238E27FC236}">
                <a16:creationId xmlns:a16="http://schemas.microsoft.com/office/drawing/2014/main" id="{129E764E-D3F9-4207-BF52-A3FA93D6B9C9}"/>
              </a:ext>
            </a:extLst>
          </p:cNvPr>
          <p:cNvPicPr>
            <a:picLocks noChangeAspect="1"/>
          </p:cNvPicPr>
          <p:nvPr/>
        </p:nvPicPr>
        <p:blipFill>
          <a:blip r:embed="rId3"/>
          <a:stretch>
            <a:fillRect/>
          </a:stretch>
        </p:blipFill>
        <p:spPr>
          <a:xfrm rot="5400000">
            <a:off x="-2977762" y="3179378"/>
            <a:ext cx="6753949" cy="499247"/>
          </a:xfrm>
          <a:prstGeom prst="rect">
            <a:avLst/>
          </a:prstGeom>
        </p:spPr>
      </p:pic>
      <p:sp>
        <p:nvSpPr>
          <p:cNvPr id="8" name="Down Arrow 7">
            <a:extLst>
              <a:ext uri="{FF2B5EF4-FFF2-40B4-BE49-F238E27FC236}">
                <a16:creationId xmlns:a16="http://schemas.microsoft.com/office/drawing/2014/main" id="{43D2FBEE-CBC9-1910-88E5-B551D8E8BAFC}"/>
              </a:ext>
            </a:extLst>
          </p:cNvPr>
          <p:cNvSpPr/>
          <p:nvPr/>
        </p:nvSpPr>
        <p:spPr>
          <a:xfrm>
            <a:off x="8888124" y="2496109"/>
            <a:ext cx="360835" cy="461720"/>
          </a:xfrm>
          <a:prstGeom prst="downArrow">
            <a:avLst/>
          </a:prstGeom>
          <a:solidFill>
            <a:schemeClr val="tx1">
              <a:lumMod val="50000"/>
              <a:lumOff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defTabSz="892044">
              <a:defRPr/>
            </a:pPr>
            <a:endParaRPr lang="en-UG" sz="1756">
              <a:solidFill>
                <a:prstClr val="white"/>
              </a:solidFill>
              <a:latin typeface="Aptos" panose="02110004020202020204"/>
            </a:endParaRPr>
          </a:p>
        </p:txBody>
      </p:sp>
      <p:sp>
        <p:nvSpPr>
          <p:cNvPr id="9" name="Down Arrow 8">
            <a:extLst>
              <a:ext uri="{FF2B5EF4-FFF2-40B4-BE49-F238E27FC236}">
                <a16:creationId xmlns:a16="http://schemas.microsoft.com/office/drawing/2014/main" id="{4F459814-3B68-6B8B-5761-90A10D45FFBD}"/>
              </a:ext>
            </a:extLst>
          </p:cNvPr>
          <p:cNvSpPr/>
          <p:nvPr/>
        </p:nvSpPr>
        <p:spPr>
          <a:xfrm>
            <a:off x="8888125" y="3290579"/>
            <a:ext cx="360835" cy="461720"/>
          </a:xfrm>
          <a:prstGeom prst="downArrow">
            <a:avLst/>
          </a:prstGeom>
          <a:solidFill>
            <a:schemeClr val="tx1">
              <a:lumMod val="50000"/>
              <a:lumOff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defTabSz="892044">
              <a:defRPr/>
            </a:pPr>
            <a:endParaRPr lang="en-UG" sz="1756">
              <a:solidFill>
                <a:prstClr val="white"/>
              </a:solidFill>
              <a:latin typeface="Aptos" panose="02110004020202020204"/>
            </a:endParaRPr>
          </a:p>
        </p:txBody>
      </p:sp>
      <p:sp>
        <p:nvSpPr>
          <p:cNvPr id="11" name="Up Arrow 10">
            <a:extLst>
              <a:ext uri="{FF2B5EF4-FFF2-40B4-BE49-F238E27FC236}">
                <a16:creationId xmlns:a16="http://schemas.microsoft.com/office/drawing/2014/main" id="{1BFB20FC-E70D-6A1F-5C91-B9157EE02060}"/>
              </a:ext>
            </a:extLst>
          </p:cNvPr>
          <p:cNvSpPr/>
          <p:nvPr/>
        </p:nvSpPr>
        <p:spPr>
          <a:xfrm>
            <a:off x="8853503" y="4839607"/>
            <a:ext cx="360835" cy="503696"/>
          </a:xfrm>
          <a:prstGeom prst="up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2044">
              <a:defRPr/>
            </a:pPr>
            <a:endParaRPr lang="en-UG" sz="1756">
              <a:solidFill>
                <a:prstClr val="white"/>
              </a:solidFill>
              <a:latin typeface="Aptos" panose="02110004020202020204"/>
            </a:endParaRPr>
          </a:p>
        </p:txBody>
      </p:sp>
      <p:sp>
        <p:nvSpPr>
          <p:cNvPr id="12" name="Up Arrow 11">
            <a:extLst>
              <a:ext uri="{FF2B5EF4-FFF2-40B4-BE49-F238E27FC236}">
                <a16:creationId xmlns:a16="http://schemas.microsoft.com/office/drawing/2014/main" id="{89C7E5B7-E0AE-F997-8B25-88B51CB86A32}"/>
              </a:ext>
            </a:extLst>
          </p:cNvPr>
          <p:cNvSpPr/>
          <p:nvPr/>
        </p:nvSpPr>
        <p:spPr>
          <a:xfrm>
            <a:off x="8888125" y="5759265"/>
            <a:ext cx="360835" cy="503696"/>
          </a:xfrm>
          <a:prstGeom prst="up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92044">
              <a:defRPr/>
            </a:pPr>
            <a:endParaRPr lang="en-UG" sz="1756">
              <a:solidFill>
                <a:prstClr val="white"/>
              </a:solidFill>
              <a:latin typeface="Aptos" panose="02110004020202020204"/>
            </a:endParaRPr>
          </a:p>
        </p:txBody>
      </p:sp>
    </p:spTree>
    <p:extLst>
      <p:ext uri="{BB962C8B-B14F-4D97-AF65-F5344CB8AC3E}">
        <p14:creationId xmlns:p14="http://schemas.microsoft.com/office/powerpoint/2010/main" val="210481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1BAC-344B-6A4A-A26D-9F4EE6ABB55C}"/>
              </a:ext>
            </a:extLst>
          </p:cNvPr>
          <p:cNvSpPr>
            <a:spLocks noGrp="1"/>
          </p:cNvSpPr>
          <p:nvPr>
            <p:ph type="title"/>
          </p:nvPr>
        </p:nvSpPr>
        <p:spPr>
          <a:xfrm>
            <a:off x="874643" y="274638"/>
            <a:ext cx="9556618" cy="1143000"/>
          </a:xfrm>
        </p:spPr>
        <p:txBody>
          <a:bodyPr>
            <a:normAutofit fontScale="90000"/>
          </a:bodyPr>
          <a:lstStyle/>
          <a:p>
            <a:br>
              <a:rPr lang="en-US" b="1" dirty="0"/>
            </a:br>
            <a:r>
              <a:rPr lang="en-US" b="1" dirty="0">
                <a:solidFill>
                  <a:srgbClr val="7030A0"/>
                </a:solidFill>
              </a:rPr>
              <a:t>Cascade performance: </a:t>
            </a:r>
            <a:r>
              <a:rPr lang="en-US" b="1" dirty="0"/>
              <a:t>92-90-94 </a:t>
            </a:r>
            <a:br>
              <a:rPr lang="en-US" b="1" dirty="0"/>
            </a:br>
            <a:endParaRPr lang="en-US" b="1" dirty="0"/>
          </a:p>
        </p:txBody>
      </p:sp>
      <p:sp>
        <p:nvSpPr>
          <p:cNvPr id="5" name="TextBox 4">
            <a:extLst>
              <a:ext uri="{FF2B5EF4-FFF2-40B4-BE49-F238E27FC236}">
                <a16:creationId xmlns:a16="http://schemas.microsoft.com/office/drawing/2014/main" id="{5612E1CB-6800-9F48-97D2-45BA7F613360}"/>
              </a:ext>
            </a:extLst>
          </p:cNvPr>
          <p:cNvSpPr txBox="1"/>
          <p:nvPr/>
        </p:nvSpPr>
        <p:spPr>
          <a:xfrm>
            <a:off x="988828" y="6183252"/>
            <a:ext cx="10593571" cy="523220"/>
          </a:xfrm>
          <a:prstGeom prst="rect">
            <a:avLst/>
          </a:prstGeom>
          <a:solidFill>
            <a:srgbClr val="FFFF00"/>
          </a:solidFill>
          <a:ln w="28575">
            <a:solidFill>
              <a:srgbClr val="C00000"/>
            </a:solidFill>
          </a:ln>
        </p:spPr>
        <p:txBody>
          <a:bodyPr wrap="square" rtlCol="0">
            <a:spAutoFit/>
          </a:bodyPr>
          <a:lstStyle/>
          <a:p>
            <a:pPr defTabSz="892044" eaLnBrk="0" fontAlgn="base" hangingPunct="0">
              <a:spcBef>
                <a:spcPct val="0"/>
              </a:spcBef>
              <a:spcAft>
                <a:spcPct val="0"/>
              </a:spcAft>
              <a:defRPr/>
            </a:pPr>
            <a:r>
              <a:rPr lang="en-US" sz="2800" b="1" dirty="0">
                <a:solidFill>
                  <a:prstClr val="black"/>
                </a:solidFill>
                <a:latin typeface="Arial" pitchFamily="34" charset="0"/>
                <a:ea typeface="ＭＳ Ｐゴシック" pitchFamily="34" charset="-128"/>
              </a:rPr>
              <a:t>Children and adolescents lagging on the 1</a:t>
            </a:r>
            <a:r>
              <a:rPr lang="en-US" sz="2800" b="1" baseline="30000" dirty="0">
                <a:solidFill>
                  <a:prstClr val="black"/>
                </a:solidFill>
                <a:latin typeface="Arial" pitchFamily="34" charset="0"/>
                <a:ea typeface="ＭＳ Ｐゴシック" pitchFamily="34" charset="-128"/>
              </a:rPr>
              <a:t>st</a:t>
            </a:r>
            <a:r>
              <a:rPr lang="en-US" sz="2800" b="1" dirty="0">
                <a:solidFill>
                  <a:prstClr val="black"/>
                </a:solidFill>
                <a:latin typeface="Arial" pitchFamily="34" charset="0"/>
                <a:ea typeface="ＭＳ Ｐゴシック" pitchFamily="34" charset="-128"/>
              </a:rPr>
              <a:t> and 3</a:t>
            </a:r>
            <a:r>
              <a:rPr lang="en-US" sz="2800" b="1" baseline="30000" dirty="0">
                <a:solidFill>
                  <a:prstClr val="black"/>
                </a:solidFill>
                <a:latin typeface="Arial" pitchFamily="34" charset="0"/>
                <a:ea typeface="ＭＳ Ｐゴシック" pitchFamily="34" charset="-128"/>
              </a:rPr>
              <a:t>rd</a:t>
            </a:r>
            <a:r>
              <a:rPr lang="en-US" sz="2800" b="1" dirty="0">
                <a:solidFill>
                  <a:prstClr val="black"/>
                </a:solidFill>
                <a:latin typeface="Arial" pitchFamily="34" charset="0"/>
                <a:ea typeface="ＭＳ Ｐゴシック" pitchFamily="34" charset="-128"/>
              </a:rPr>
              <a:t> 95 </a:t>
            </a:r>
          </a:p>
        </p:txBody>
      </p:sp>
      <p:graphicFrame>
        <p:nvGraphicFramePr>
          <p:cNvPr id="6" name="Content Placeholder 5">
            <a:extLst>
              <a:ext uri="{FF2B5EF4-FFF2-40B4-BE49-F238E27FC236}">
                <a16:creationId xmlns:a16="http://schemas.microsoft.com/office/drawing/2014/main" id="{0C61B5FE-F27A-3734-5D9F-322541766577}"/>
              </a:ext>
            </a:extLst>
          </p:cNvPr>
          <p:cNvGraphicFramePr>
            <a:graphicFrameLocks noGrp="1"/>
          </p:cNvGraphicFramePr>
          <p:nvPr>
            <p:ph idx="1"/>
            <p:extLst>
              <p:ext uri="{D42A27DB-BD31-4B8C-83A1-F6EECF244321}">
                <p14:modId xmlns:p14="http://schemas.microsoft.com/office/powerpoint/2010/main" val="1889717793"/>
              </p:ext>
            </p:extLst>
          </p:nvPr>
        </p:nvGraphicFramePr>
        <p:xfrm>
          <a:off x="745588" y="1600200"/>
          <a:ext cx="10836812"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831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5FB1-B704-488E-A4F6-7F46BC70D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7D73D9-FC18-48FB-AFEF-51D2C9DA292A}"/>
              </a:ext>
            </a:extLst>
          </p:cNvPr>
          <p:cNvSpPr>
            <a:spLocks noGrp="1"/>
          </p:cNvSpPr>
          <p:nvPr>
            <p:ph idx="1"/>
          </p:nvPr>
        </p:nvSpPr>
        <p:spPr/>
        <p:txBody>
          <a:bodyPr>
            <a:normAutofit/>
          </a:bodyPr>
          <a:lstStyle/>
          <a:p>
            <a:pPr marL="0" indent="0" algn="ctr">
              <a:buNone/>
            </a:pPr>
            <a:endParaRPr lang="en-US" sz="9600" dirty="0"/>
          </a:p>
          <a:p>
            <a:pPr marL="0" indent="0" algn="ctr">
              <a:buNone/>
            </a:pPr>
            <a:r>
              <a:rPr lang="en-US" sz="9600" dirty="0"/>
              <a:t>HIV PREVENTION </a:t>
            </a:r>
          </a:p>
        </p:txBody>
      </p:sp>
    </p:spTree>
    <p:extLst>
      <p:ext uri="{BB962C8B-B14F-4D97-AF65-F5344CB8AC3E}">
        <p14:creationId xmlns:p14="http://schemas.microsoft.com/office/powerpoint/2010/main" val="116573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1" y="274638"/>
            <a:ext cx="7822096" cy="729214"/>
          </a:xfrm>
        </p:spPr>
        <p:txBody>
          <a:bodyPr>
            <a:normAutofit fontScale="90000"/>
          </a:bodyPr>
          <a:lstStyle/>
          <a:p>
            <a:r>
              <a:rPr lang="en-GB" b="1" dirty="0">
                <a:solidFill>
                  <a:srgbClr val="7030A0"/>
                </a:solidFill>
              </a:rPr>
              <a:t>Key achievements </a:t>
            </a:r>
          </a:p>
        </p:txBody>
      </p:sp>
      <p:sp>
        <p:nvSpPr>
          <p:cNvPr id="3" name="Content Placeholder 2"/>
          <p:cNvSpPr>
            <a:spLocks noGrp="1"/>
          </p:cNvSpPr>
          <p:nvPr>
            <p:ph idx="1"/>
          </p:nvPr>
        </p:nvSpPr>
        <p:spPr>
          <a:xfrm>
            <a:off x="875762" y="1262270"/>
            <a:ext cx="10706637" cy="5489403"/>
          </a:xfrm>
        </p:spPr>
        <p:txBody>
          <a:bodyPr>
            <a:noAutofit/>
          </a:bodyPr>
          <a:lstStyle/>
          <a:p>
            <a:pPr marR="71755" lvl="0" algn="just">
              <a:spcAft>
                <a:spcPts val="0"/>
              </a:spcAft>
              <a:buFont typeface="Wingdings" pitchFamily="2" charset="2"/>
              <a:buChar char="q"/>
            </a:pPr>
            <a:r>
              <a:rPr lang="en-US" sz="2300" b="1" i="1" dirty="0">
                <a:latin typeface="Garamond" panose="02020404030301010803" pitchFamily="18" charset="0"/>
                <a:ea typeface="Times New Roman" panose="02020603050405020304" pitchFamily="18" charset="0"/>
                <a:cs typeface="Times New Roman" panose="02020603050405020304" pitchFamily="18" charset="0"/>
              </a:rPr>
              <a:t>NEW </a:t>
            </a:r>
            <a:r>
              <a:rPr lang="en-US" sz="2300" b="1" i="1" dirty="0">
                <a:effectLst/>
                <a:latin typeface="Garamond" panose="02020404030301010803" pitchFamily="18" charset="0"/>
                <a:ea typeface="Times New Roman" panose="02020603050405020304" pitchFamily="18" charset="0"/>
                <a:cs typeface="Times New Roman" panose="02020603050405020304" pitchFamily="18" charset="0"/>
              </a:rPr>
              <a:t>HIV INFECTIONS DECLINED</a:t>
            </a:r>
            <a:r>
              <a:rPr lang="en-US" sz="2300" i="1"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2300" dirty="0">
                <a:effectLst/>
                <a:latin typeface="Garamond" panose="02020404030301010803" pitchFamily="18" charset="0"/>
                <a:ea typeface="Times New Roman" panose="02020603050405020304" pitchFamily="18" charset="0"/>
                <a:cs typeface="Times New Roman" panose="02020603050405020304" pitchFamily="18" charset="0"/>
              </a:rPr>
              <a:t>from 54,000 (2020/21) to 38,000 (2023/24) </a:t>
            </a:r>
            <a:endParaRPr lang="en-UG" sz="23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71755" lvl="1" algn="just">
              <a:buFont typeface="Wingdings" pitchFamily="2" charset="2"/>
              <a:buChar char="§"/>
            </a:pPr>
            <a:r>
              <a:rPr lang="en-GB" sz="2400" spc="-10" dirty="0">
                <a:effectLst/>
                <a:latin typeface="Garamond" panose="02020404030301010803" pitchFamily="18" charset="0"/>
                <a:ea typeface="Times New Roman" panose="02020603050405020304" pitchFamily="18" charset="0"/>
                <a:cs typeface="Times New Roman" panose="02020603050405020304" pitchFamily="18" charset="0"/>
              </a:rPr>
              <a:t>A new Medically Assisted Therapy (MAT) centre was opened at Mbale RRH </a:t>
            </a:r>
          </a:p>
          <a:p>
            <a:pPr marR="71755" lvl="1" algn="just">
              <a:buFont typeface="Wingdings" pitchFamily="2" charset="2"/>
              <a:buChar char="§"/>
            </a:pPr>
            <a:r>
              <a:rPr lang="en-US" sz="2400" dirty="0">
                <a:latin typeface="Garamond" panose="02020404030301010803" pitchFamily="18" charset="0"/>
                <a:ea typeface="Times New Roman" panose="02020603050405020304" pitchFamily="18" charset="0"/>
                <a:cs typeface="Times New Roman" panose="02020603050405020304" pitchFamily="18" charset="0"/>
              </a:rPr>
              <a:t>The national AGYW program was reviewed, and the minimum service package revised for improved reach / coverage </a:t>
            </a:r>
            <a:endParaRPr lang="en-UG" sz="2400" dirty="0">
              <a:latin typeface="Times New Roman" panose="02020603050405020304" pitchFamily="18" charset="0"/>
              <a:ea typeface="Times New Roman" panose="02020603050405020304" pitchFamily="18" charset="0"/>
              <a:cs typeface="Times New Roman" panose="02020603050405020304" pitchFamily="18" charset="0"/>
            </a:endParaRPr>
          </a:p>
          <a:p>
            <a:pPr marR="71755" lvl="1" algn="just">
              <a:buFont typeface="Wingdings" pitchFamily="2" charset="2"/>
              <a:buChar char="§"/>
            </a:pP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A service package targeting Adolescent Boys &amp; Young Men was developed </a:t>
            </a:r>
            <a:endParaRPr lang="en-UG" sz="2400" dirty="0">
              <a:latin typeface="Times New Roman" panose="02020603050405020304" pitchFamily="18" charset="0"/>
              <a:ea typeface="Times New Roman" panose="02020603050405020304" pitchFamily="18" charset="0"/>
              <a:cs typeface="Times New Roman" panose="02020603050405020304" pitchFamily="18" charset="0"/>
            </a:endParaRPr>
          </a:p>
          <a:p>
            <a:pPr marR="71755" lvl="1" algn="just">
              <a:buFont typeface="Wingdings" pitchFamily="2" charset="2"/>
              <a:buChar char="§"/>
            </a:pP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Condoms: Implemented 3</a:t>
            </a:r>
            <a:r>
              <a:rPr lang="en-US" sz="2400" baseline="30000" dirty="0">
                <a:effectLst/>
                <a:latin typeface="Garamond" panose="02020404030301010803" pitchFamily="18" charset="0"/>
                <a:ea typeface="Times New Roman" panose="02020603050405020304" pitchFamily="18" charset="0"/>
                <a:cs typeface="Times New Roman" panose="02020603050405020304" pitchFamily="18" charset="0"/>
              </a:rPr>
              <a:t>rd</a:t>
            </a: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 phase of the last mile condom distribution, increasing consumption from 147,624,179 in 2022 to 171,253,889 in 2023 </a:t>
            </a:r>
            <a:endParaRPr lang="en-US" sz="2400" dirty="0">
              <a:effectLst/>
              <a:highlight>
                <a:srgbClr val="FFFF00"/>
              </a:highlight>
              <a:latin typeface="Garamond" panose="02020404030301010803" pitchFamily="18" charset="0"/>
              <a:ea typeface="Times New Roman" panose="02020603050405020304" pitchFamily="18" charset="0"/>
              <a:cs typeface="Times New Roman" panose="02020603050405020304" pitchFamily="18" charset="0"/>
            </a:endParaRPr>
          </a:p>
          <a:p>
            <a:pPr marR="71755" lvl="1" algn="just">
              <a:buFont typeface="Wingdings" pitchFamily="2" charset="2"/>
              <a:buChar char="§"/>
            </a:pP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New PrEP options were introduced, including event driven PrEP </a:t>
            </a:r>
          </a:p>
          <a:p>
            <a:pPr marR="71755" lvl="1" algn="just">
              <a:buFont typeface="Wingdings" pitchFamily="2" charset="2"/>
              <a:buChar char="§"/>
            </a:pPr>
            <a:r>
              <a:rPr lang="en-US" sz="2400" dirty="0">
                <a:effectLst/>
                <a:latin typeface="Garamond" panose="02020404030301010803" pitchFamily="18" charset="0"/>
                <a:ea typeface="Times New Roman" panose="02020603050405020304" pitchFamily="18" charset="0"/>
                <a:cs typeface="Times New Roman" panose="02020603050405020304" pitchFamily="18" charset="0"/>
              </a:rPr>
              <a:t>In PMTCT, over 95% of HIV infected mothers received ART. </a:t>
            </a:r>
          </a:p>
          <a:p>
            <a:pPr marR="71755" lvl="0" algn="just">
              <a:spcAft>
                <a:spcPts val="0"/>
              </a:spcAft>
              <a:buFont typeface="Wingdings" pitchFamily="2" charset="2"/>
              <a:buChar char="q"/>
            </a:pPr>
            <a:r>
              <a:rPr lang="en-US" sz="2300" b="1" i="1" dirty="0">
                <a:effectLst/>
                <a:latin typeface="Garamond" panose="02020404030301010803" pitchFamily="18" charset="0"/>
                <a:ea typeface="Times New Roman" panose="02020603050405020304" pitchFamily="18" charset="0"/>
                <a:cs typeface="Times New Roman" panose="02020603050405020304" pitchFamily="18" charset="0"/>
              </a:rPr>
              <a:t>HIV Testing: </a:t>
            </a:r>
            <a:r>
              <a:rPr lang="en-US" sz="2300" dirty="0">
                <a:effectLst/>
                <a:latin typeface="Garamond" panose="02020404030301010803" pitchFamily="18" charset="0"/>
                <a:ea typeface="Times New Roman" panose="02020603050405020304" pitchFamily="18" charset="0"/>
                <a:cs typeface="Times New Roman" panose="02020603050405020304" pitchFamily="18" charset="0"/>
              </a:rPr>
              <a:t>Over 8 million individuals were tested for HIV, of which 1.6% were HIV-Positive (144,651), and 95% linked to ART</a:t>
            </a:r>
            <a:endParaRPr lang="en-GB" sz="2300" dirty="0"/>
          </a:p>
          <a:p>
            <a:pPr marR="71755" lvl="0" algn="just">
              <a:spcAft>
                <a:spcPts val="0"/>
              </a:spcAft>
              <a:buFont typeface="Wingdings" pitchFamily="2" charset="2"/>
              <a:buChar char="q"/>
            </a:pPr>
            <a:r>
              <a:rPr lang="en-GB" sz="2300" b="1" i="1" spc="-10" dirty="0">
                <a:latin typeface="Garamond" panose="02020404030301010803" pitchFamily="18" charset="0"/>
                <a:ea typeface="Times New Roman" panose="02020603050405020304" pitchFamily="18" charset="0"/>
                <a:cs typeface="Times New Roman" panose="02020603050405020304" pitchFamily="18" charset="0"/>
              </a:rPr>
              <a:t>Time-up Campaign was revamped </a:t>
            </a:r>
            <a:r>
              <a:rPr lang="en-GB" sz="2300" spc="-10" dirty="0">
                <a:latin typeface="Garamond" panose="02020404030301010803" pitchFamily="18" charset="0"/>
                <a:ea typeface="Times New Roman" panose="02020603050405020304" pitchFamily="18" charset="0"/>
                <a:cs typeface="Times New Roman" panose="02020603050405020304" pitchFamily="18" charset="0"/>
              </a:rPr>
              <a:t>for better reach of Adolescents and Youth </a:t>
            </a:r>
            <a:endParaRPr lang="en-UG" sz="23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2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726D5-008A-E471-5307-250DE11C9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29612-54BF-618E-EA90-15A63BA32A46}"/>
              </a:ext>
            </a:extLst>
          </p:cNvPr>
          <p:cNvSpPr>
            <a:spLocks noGrp="1"/>
          </p:cNvSpPr>
          <p:nvPr>
            <p:ph type="title"/>
          </p:nvPr>
        </p:nvSpPr>
        <p:spPr>
          <a:xfrm>
            <a:off x="2463799" y="273050"/>
            <a:ext cx="2156885" cy="1162050"/>
          </a:xfrm>
        </p:spPr>
        <p:txBody>
          <a:bodyPr/>
          <a:lstStyle/>
          <a:p>
            <a:r>
              <a:rPr lang="en-US" sz="4000" dirty="0">
                <a:solidFill>
                  <a:srgbClr val="7030A0"/>
                </a:solidFill>
              </a:rPr>
              <a:t>AGYW</a:t>
            </a:r>
            <a:r>
              <a:rPr lang="en-US" dirty="0"/>
              <a:t> </a:t>
            </a:r>
          </a:p>
        </p:txBody>
      </p:sp>
      <p:sp>
        <p:nvSpPr>
          <p:cNvPr id="4" name="Text Placeholder 3">
            <a:extLst>
              <a:ext uri="{FF2B5EF4-FFF2-40B4-BE49-F238E27FC236}">
                <a16:creationId xmlns:a16="http://schemas.microsoft.com/office/drawing/2014/main" id="{575460D3-9930-27CC-94F4-5B3665D3CE1B}"/>
              </a:ext>
            </a:extLst>
          </p:cNvPr>
          <p:cNvSpPr>
            <a:spLocks noGrp="1"/>
          </p:cNvSpPr>
          <p:nvPr>
            <p:ph type="body" sz="half" idx="2"/>
          </p:nvPr>
        </p:nvSpPr>
        <p:spPr>
          <a:xfrm>
            <a:off x="917465" y="1482399"/>
            <a:ext cx="5107519" cy="5308599"/>
          </a:xfrm>
          <a:solidFill>
            <a:schemeClr val="accent5">
              <a:lumMod val="50000"/>
            </a:schemeClr>
          </a:solidFill>
        </p:spPr>
        <p:txBody>
          <a:bodyPr>
            <a:noAutofit/>
          </a:bodyPr>
          <a:lstStyle/>
          <a:p>
            <a:pPr marL="285750" indent="-285750">
              <a:spcBef>
                <a:spcPts val="0"/>
              </a:spcBef>
              <a:buFont typeface="Wingdings" pitchFamily="2" charset="2"/>
              <a:buChar char="q"/>
            </a:pPr>
            <a:r>
              <a:rPr lang="en-GB" sz="26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Revised the AGYW </a:t>
            </a:r>
            <a:r>
              <a:rPr lang="en-GB" sz="2600" b="1"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rPr>
              <a:t>minimum service package to ease rollout nationally and reach more </a:t>
            </a:r>
            <a:r>
              <a:rPr lang="en-GB" sz="26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AGYW</a:t>
            </a:r>
          </a:p>
          <a:p>
            <a:pPr marL="285750" indent="-285750">
              <a:spcBef>
                <a:spcPts val="0"/>
              </a:spcBef>
              <a:buFont typeface="Wingdings" pitchFamily="2" charset="2"/>
              <a:buChar char="q"/>
            </a:pPr>
            <a:r>
              <a:rPr lang="en-GB" sz="26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r>
              <a:rPr lang="en-US" sz="2600" b="1" dirty="0">
                <a:solidFill>
                  <a:schemeClr val="bg1"/>
                </a:solidFill>
                <a:effectLst/>
                <a:latin typeface="Garamond" panose="02020404030301010803" pitchFamily="18" charset="0"/>
                <a:ea typeface="Times New Roman" panose="02020603050405020304" pitchFamily="18" charset="0"/>
                <a:cs typeface="Calibri" panose="020F0502020204030204" pitchFamily="34" charset="0"/>
              </a:rPr>
              <a:t>Conducted the AGYW population size estimate (PSE) </a:t>
            </a:r>
            <a:r>
              <a:rPr lang="en-GB" sz="2600" b="1" dirty="0">
                <a:solidFill>
                  <a:schemeClr val="bg1"/>
                </a:solidFill>
                <a:effectLst/>
                <a:latin typeface="Garamond" panose="02020404030301010803" pitchFamily="18" charset="0"/>
                <a:ea typeface="Times New Roman" panose="02020603050405020304" pitchFamily="18" charset="0"/>
                <a:cs typeface="Calibri" panose="020F0502020204030204" pitchFamily="34" charset="0"/>
              </a:rPr>
              <a:t>to guide planning</a:t>
            </a:r>
            <a:endParaRPr lang="en-US" sz="2600" b="1" dirty="0">
              <a:solidFill>
                <a:schemeClr val="bg1"/>
              </a:solidFill>
              <a:effectLst/>
              <a:latin typeface="Garamond" panose="02020404030301010803" pitchFamily="18" charset="0"/>
              <a:ea typeface="Times New Roman" panose="02020603050405020304" pitchFamily="18" charset="0"/>
              <a:cs typeface="Calibri" panose="020F0502020204030204" pitchFamily="34" charset="0"/>
            </a:endParaRPr>
          </a:p>
          <a:p>
            <a:pPr marL="285750" indent="-285750">
              <a:spcBef>
                <a:spcPts val="0"/>
              </a:spcBef>
              <a:buFont typeface="Wingdings" pitchFamily="2" charset="2"/>
              <a:buChar char="q"/>
            </a:pPr>
            <a:r>
              <a:rPr lang="en-GB" sz="2600" b="1" dirty="0">
                <a:solidFill>
                  <a:schemeClr val="bg1"/>
                </a:solidFill>
                <a:latin typeface="Garamond" panose="02020404030301010803" pitchFamily="18" charset="0"/>
                <a:ea typeface="Times New Roman" panose="02020603050405020304" pitchFamily="18" charset="0"/>
                <a:cs typeface="Calibri" panose="020F0502020204030204" pitchFamily="34" charset="0"/>
              </a:rPr>
              <a:t>Integrated health and HIV in the school curriculum &amp; established school health clubs </a:t>
            </a:r>
          </a:p>
          <a:p>
            <a:pPr marL="285750" indent="-285750">
              <a:spcBef>
                <a:spcPts val="0"/>
              </a:spcBef>
              <a:buFont typeface="Wingdings" pitchFamily="2" charset="2"/>
              <a:buChar char="q"/>
            </a:pPr>
            <a:r>
              <a:rPr lang="en-GB" sz="2600" b="1" dirty="0">
                <a:solidFill>
                  <a:schemeClr val="bg1"/>
                </a:solidFill>
                <a:effectLst/>
                <a:latin typeface="Garamond" panose="02020404030301010803" pitchFamily="18" charset="0"/>
                <a:ea typeface="Times New Roman" panose="02020603050405020304" pitchFamily="18" charset="0"/>
                <a:cs typeface="Calibri" panose="020F0502020204030204" pitchFamily="34" charset="0"/>
              </a:rPr>
              <a:t>Over 543,990 AGYW were reached with HIV prevention packages in 44 Districts</a:t>
            </a:r>
          </a:p>
          <a:p>
            <a:pPr algn="just">
              <a:spcBef>
                <a:spcPts val="0"/>
              </a:spcBef>
            </a:pPr>
            <a:r>
              <a:rPr lang="en-GB" sz="2600" b="1" dirty="0">
                <a:solidFill>
                  <a:schemeClr val="bg1"/>
                </a:solidFill>
                <a:effectLst/>
                <a:latin typeface="Garamond" panose="02020404030301010803" pitchFamily="18" charset="0"/>
                <a:ea typeface="Times New Roman" panose="02020603050405020304" pitchFamily="18" charset="0"/>
                <a:cs typeface="Calibri" panose="020F0502020204030204" pitchFamily="34" charset="0"/>
              </a:rPr>
              <a:t> </a:t>
            </a:r>
            <a:endParaRPr lang="en-UG" sz="2600" b="1" dirty="0">
              <a:solidFill>
                <a:schemeClr val="bg1"/>
              </a:solidFill>
              <a:effectLst/>
              <a:latin typeface="Times New Roman" panose="02020603050405020304" pitchFamily="18" charset="0"/>
              <a:ea typeface="Times New Roman" panose="02020603050405020304" pitchFamily="18" charset="0"/>
            </a:endParaRPr>
          </a:p>
        </p:txBody>
      </p:sp>
      <p:pic>
        <p:nvPicPr>
          <p:cNvPr id="9" name="Content Placeholder 8">
            <a:extLst>
              <a:ext uri="{FF2B5EF4-FFF2-40B4-BE49-F238E27FC236}">
                <a16:creationId xmlns:a16="http://schemas.microsoft.com/office/drawing/2014/main" id="{78E592EB-AB33-49B4-BF62-02A47DDA4795}"/>
              </a:ext>
            </a:extLst>
          </p:cNvPr>
          <p:cNvPicPr>
            <a:picLocks noGrp="1" noChangeAspect="1"/>
          </p:cNvPicPr>
          <p:nvPr>
            <p:ph idx="1"/>
          </p:nvPr>
        </p:nvPicPr>
        <p:blipFill>
          <a:blip r:embed="rId3"/>
          <a:stretch>
            <a:fillRect/>
          </a:stretch>
        </p:blipFill>
        <p:spPr>
          <a:xfrm>
            <a:off x="6182783" y="167947"/>
            <a:ext cx="5639101" cy="2960007"/>
          </a:xfrm>
          <a:prstGeom prst="rect">
            <a:avLst/>
          </a:prstGeom>
        </p:spPr>
      </p:pic>
      <p:pic>
        <p:nvPicPr>
          <p:cNvPr id="10" name="Picture 9">
            <a:extLst>
              <a:ext uri="{FF2B5EF4-FFF2-40B4-BE49-F238E27FC236}">
                <a16:creationId xmlns:a16="http://schemas.microsoft.com/office/drawing/2014/main" id="{04B1A12D-969D-1F12-A67B-DF4098C69392}"/>
              </a:ext>
            </a:extLst>
          </p:cNvPr>
          <p:cNvPicPr>
            <a:picLocks noChangeAspect="1"/>
          </p:cNvPicPr>
          <p:nvPr/>
        </p:nvPicPr>
        <p:blipFill>
          <a:blip r:embed="rId4"/>
          <a:stretch>
            <a:fillRect/>
          </a:stretch>
        </p:blipFill>
        <p:spPr>
          <a:xfrm>
            <a:off x="6096000" y="3624943"/>
            <a:ext cx="7113813" cy="2743199"/>
          </a:xfrm>
          <a:prstGeom prst="rect">
            <a:avLst/>
          </a:prstGeom>
        </p:spPr>
      </p:pic>
    </p:spTree>
    <p:extLst>
      <p:ext uri="{BB962C8B-B14F-4D97-AF65-F5344CB8AC3E}">
        <p14:creationId xmlns:p14="http://schemas.microsoft.com/office/powerpoint/2010/main" val="39795602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31457</TotalTime>
  <Words>4740</Words>
  <Application>Microsoft Office PowerPoint</Application>
  <PresentationFormat>Widescreen</PresentationFormat>
  <Paragraphs>489</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ANNUAL JOINT AIDS REVIEW  2023/24 </vt:lpstr>
      <vt:lpstr>Presentation outline</vt:lpstr>
      <vt:lpstr>Introduction and Background</vt:lpstr>
      <vt:lpstr>Methodology</vt:lpstr>
      <vt:lpstr>PowerPoint Presentation</vt:lpstr>
      <vt:lpstr> Cascade performance: 92-90-94  </vt:lpstr>
      <vt:lpstr>PowerPoint Presentation</vt:lpstr>
      <vt:lpstr>Key achievements </vt:lpstr>
      <vt:lpstr>AGYW </vt:lpstr>
      <vt:lpstr> Recent HIV Infection Surveillance   </vt:lpstr>
      <vt:lpstr>PMTCT: Coverage HTS &amp; ART &gt; 95% </vt:lpstr>
      <vt:lpstr>Scale-up of PrEP</vt:lpstr>
      <vt:lpstr>Comprehensive KP programming </vt:lpstr>
      <vt:lpstr>Socio-Behavioral Change Communication and  Mitigating Underlying Drivers</vt:lpstr>
      <vt:lpstr>PowerPoint Presentation</vt:lpstr>
      <vt:lpstr>ART Coverage &amp;   VL Suppression </vt:lpstr>
      <vt:lpstr>Differentiated Service Delivery </vt:lpstr>
      <vt:lpstr>HIV/TB integration: Improved TPT coverage and completion rates   </vt:lpstr>
      <vt:lpstr>Mortality among PLHIV </vt:lpstr>
      <vt:lpstr>PowerPoint Presentation</vt:lpstr>
      <vt:lpstr>Stigma Reduction </vt:lpstr>
      <vt:lpstr>Economic &amp; Psycho-social Responses</vt:lpstr>
      <vt:lpstr>Gender Based Violence </vt:lpstr>
      <vt:lpstr>Legal &amp; policy framework for PLHIV,  KPs &amp; Vulnerable Groups</vt:lpstr>
      <vt:lpstr>PowerPoint Presentation</vt:lpstr>
      <vt:lpstr>Key achievements </vt:lpstr>
      <vt:lpstr>Funding contributions 2023/24</vt:lpstr>
      <vt:lpstr>Resource Tracking </vt:lpstr>
      <vt:lpstr>Presidential Fast Track Initiative (PFTI) </vt:lpstr>
      <vt:lpstr>Key issues &amp; 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JOINT AIDS REVIEW  2020/21</dc:title>
  <dc:creator>Microsoft Office User</dc:creator>
  <cp:lastModifiedBy>Vincent Bagambe</cp:lastModifiedBy>
  <cp:revision>156</cp:revision>
  <cp:lastPrinted>2024-10-21T05:57:44Z</cp:lastPrinted>
  <dcterms:created xsi:type="dcterms:W3CDTF">2021-11-02T16:28:05Z</dcterms:created>
  <dcterms:modified xsi:type="dcterms:W3CDTF">2024-11-13T05:37:30Z</dcterms:modified>
</cp:coreProperties>
</file>