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66" r:id="rId2"/>
    <p:sldId id="267" r:id="rId3"/>
    <p:sldId id="278" r:id="rId4"/>
    <p:sldId id="268" r:id="rId5"/>
    <p:sldId id="269" r:id="rId6"/>
    <p:sldId id="270" r:id="rId7"/>
    <p:sldId id="276" r:id="rId8"/>
    <p:sldId id="271" r:id="rId9"/>
    <p:sldId id="274" r:id="rId10"/>
    <p:sldId id="273" r:id="rId11"/>
    <p:sldId id="280" r:id="rId12"/>
    <p:sldId id="281" r:id="rId13"/>
    <p:sldId id="283" r:id="rId14"/>
    <p:sldId id="284" r:id="rId15"/>
    <p:sldId id="285" r:id="rId16"/>
    <p:sldId id="355" r:id="rId17"/>
    <p:sldId id="286" r:id="rId18"/>
    <p:sldId id="354" r:id="rId19"/>
  </p:sldIdLst>
  <p:sldSz cx="12192000" cy="6858000"/>
  <p:notesSz cx="6858000" cy="9144000"/>
  <p:defaultText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09"/>
    <p:restoredTop sz="94719"/>
  </p:normalViewPr>
  <p:slideViewPr>
    <p:cSldViewPr snapToGrid="0">
      <p:cViewPr>
        <p:scale>
          <a:sx n="63" d="100"/>
          <a:sy n="63" d="100"/>
        </p:scale>
        <p:origin x="8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BED2B0-915E-AA40-BEAB-1A50240934E6}" type="datetimeFigureOut">
              <a:rPr lang="en-UG" smtClean="0"/>
              <a:t>11/13/2024</a:t>
            </a:fld>
            <a:endParaRPr lang="en-U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E3A0B-FFFA-B543-B270-1B1B3D1A958A}" type="slidenum">
              <a:rPr lang="en-UG" smtClean="0"/>
              <a:t>‹#›</a:t>
            </a:fld>
            <a:endParaRPr lang="en-UG"/>
          </a:p>
        </p:txBody>
      </p:sp>
    </p:spTree>
    <p:extLst>
      <p:ext uri="{BB962C8B-B14F-4D97-AF65-F5344CB8AC3E}">
        <p14:creationId xmlns:p14="http://schemas.microsoft.com/office/powerpoint/2010/main" val="1027243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3B4AA3-DEF1-794A-9F49-648D09631261}" type="slidenum">
              <a:rPr kumimoji="0" lang="en-UG"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G"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737906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G" dirty="0"/>
              <a:t>In HIV Care and Treatment was noted on the key undertakings – </a:t>
            </a:r>
          </a:p>
          <a:p>
            <a:pPr marL="171450" indent="-171450">
              <a:buFont typeface="Arial" panose="020B0604020202020204" pitchFamily="34" charset="0"/>
              <a:buChar char="•"/>
            </a:pPr>
            <a:r>
              <a:rPr lang="en-UG" dirty="0"/>
              <a:t>For data management and use - the roll out of EMRs is improving use of the CQI audit tool and Case Based Suveillance - currently over 600 facilities were active as of June 2024. </a:t>
            </a:r>
          </a:p>
          <a:p>
            <a:pPr marL="171450" indent="-171450">
              <a:buFont typeface="Arial" panose="020B0604020202020204" pitchFamily="34" charset="0"/>
              <a:buChar char="•"/>
            </a:pPr>
            <a:r>
              <a:rPr lang="en-UG" dirty="0"/>
              <a:t>Differentiated service delivery models continue to evolve and are rolled out.</a:t>
            </a:r>
          </a:p>
          <a:p>
            <a:pPr marL="171450" indent="-171450">
              <a:buFont typeface="Arial" panose="020B0604020202020204" pitchFamily="34" charset="0"/>
              <a:buChar char="•"/>
            </a:pPr>
            <a:r>
              <a:rPr lang="en-UG" dirty="0"/>
              <a:t>For the program evaluations of focus, data collection was completed and plans for dissemination of findings are ongoing</a:t>
            </a:r>
          </a:p>
        </p:txBody>
      </p:sp>
      <p:sp>
        <p:nvSpPr>
          <p:cNvPr id="4" name="Slide Number Placeholder 3"/>
          <p:cNvSpPr>
            <a:spLocks noGrp="1"/>
          </p:cNvSpPr>
          <p:nvPr>
            <p:ph type="sldNum" sz="quarter" idx="5"/>
          </p:nvPr>
        </p:nvSpPr>
        <p:spPr/>
        <p:txBody>
          <a:bodyPr/>
          <a:lstStyle/>
          <a:p>
            <a:fld id="{32BE3A0B-FFFA-B543-B270-1B1B3D1A958A}" type="slidenum">
              <a:rPr lang="en-UG" smtClean="0"/>
              <a:t>5</a:t>
            </a:fld>
            <a:endParaRPr lang="en-UG"/>
          </a:p>
        </p:txBody>
      </p:sp>
    </p:spTree>
    <p:extLst>
      <p:ext uri="{BB962C8B-B14F-4D97-AF65-F5344CB8AC3E}">
        <p14:creationId xmlns:p14="http://schemas.microsoft.com/office/powerpoint/2010/main" val="74868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G" dirty="0"/>
              <a:t>All the commitements that were agreed upon were accomplished </a:t>
            </a:r>
          </a:p>
        </p:txBody>
      </p:sp>
      <p:sp>
        <p:nvSpPr>
          <p:cNvPr id="4" name="Slide Number Placeholder 3"/>
          <p:cNvSpPr>
            <a:spLocks noGrp="1"/>
          </p:cNvSpPr>
          <p:nvPr>
            <p:ph type="sldNum" sz="quarter" idx="5"/>
          </p:nvPr>
        </p:nvSpPr>
        <p:spPr/>
        <p:txBody>
          <a:bodyPr/>
          <a:lstStyle/>
          <a:p>
            <a:fld id="{32BE3A0B-FFFA-B543-B270-1B1B3D1A958A}" type="slidenum">
              <a:rPr lang="en-UG" smtClean="0"/>
              <a:t>6</a:t>
            </a:fld>
            <a:endParaRPr lang="en-UG"/>
          </a:p>
        </p:txBody>
      </p:sp>
    </p:spTree>
    <p:extLst>
      <p:ext uri="{BB962C8B-B14F-4D97-AF65-F5344CB8AC3E}">
        <p14:creationId xmlns:p14="http://schemas.microsoft.com/office/powerpoint/2010/main" val="502209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EB3B4AA3-DEF1-794A-9F49-648D09631261}" type="slidenum">
              <a:rPr lang="en-UG" smtClean="0"/>
              <a:t>18</a:t>
            </a:fld>
            <a:endParaRPr lang="en-UG"/>
          </a:p>
        </p:txBody>
      </p:sp>
    </p:spTree>
    <p:extLst>
      <p:ext uri="{BB962C8B-B14F-4D97-AF65-F5344CB8AC3E}">
        <p14:creationId xmlns:p14="http://schemas.microsoft.com/office/powerpoint/2010/main" val="1857732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A96A5E4-F213-724A-8B36-1301AA2F9598}" type="datetime1">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C0B25-2BC6-4746-979C-8C9E656F64FB}" type="slidenum">
              <a:rPr lang="en-US" smtClean="0"/>
              <a:t>‹#›</a:t>
            </a:fld>
            <a:endParaRPr lang="en-US"/>
          </a:p>
        </p:txBody>
      </p:sp>
    </p:spTree>
    <p:extLst>
      <p:ext uri="{BB962C8B-B14F-4D97-AF65-F5344CB8AC3E}">
        <p14:creationId xmlns:p14="http://schemas.microsoft.com/office/powerpoint/2010/main" val="3821181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110ACD-E3B0-8B4C-AAC3-9B049DCEE998}" type="datetime1">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C0B25-2BC6-4746-979C-8C9E656F64FB}" type="slidenum">
              <a:rPr lang="en-US" smtClean="0"/>
              <a:t>‹#›</a:t>
            </a:fld>
            <a:endParaRPr lang="en-US"/>
          </a:p>
        </p:txBody>
      </p:sp>
    </p:spTree>
    <p:extLst>
      <p:ext uri="{BB962C8B-B14F-4D97-AF65-F5344CB8AC3E}">
        <p14:creationId xmlns:p14="http://schemas.microsoft.com/office/powerpoint/2010/main" val="1429911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BF4515-16CD-F94E-BC2E-39896E3782AD}" type="datetime1">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C0B25-2BC6-4746-979C-8C9E656F64FB}" type="slidenum">
              <a:rPr lang="en-US" smtClean="0"/>
              <a:t>‹#›</a:t>
            </a:fld>
            <a:endParaRPr lang="en-US"/>
          </a:p>
        </p:txBody>
      </p:sp>
    </p:spTree>
    <p:extLst>
      <p:ext uri="{BB962C8B-B14F-4D97-AF65-F5344CB8AC3E}">
        <p14:creationId xmlns:p14="http://schemas.microsoft.com/office/powerpoint/2010/main" val="205770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20A7BE-78E8-574E-BE28-16FC3A34CADE}" type="datetime1">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C0B25-2BC6-4746-979C-8C9E656F64FB}" type="slidenum">
              <a:rPr lang="en-US" smtClean="0"/>
              <a:t>‹#›</a:t>
            </a:fld>
            <a:endParaRPr lang="en-US"/>
          </a:p>
        </p:txBody>
      </p:sp>
    </p:spTree>
    <p:extLst>
      <p:ext uri="{BB962C8B-B14F-4D97-AF65-F5344CB8AC3E}">
        <p14:creationId xmlns:p14="http://schemas.microsoft.com/office/powerpoint/2010/main" val="3994719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761714-5097-344F-AD90-8149AF68CD7E}" type="datetime1">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C0B25-2BC6-4746-979C-8C9E656F64FB}" type="slidenum">
              <a:rPr lang="en-US" smtClean="0"/>
              <a:t>‹#›</a:t>
            </a:fld>
            <a:endParaRPr lang="en-US"/>
          </a:p>
        </p:txBody>
      </p:sp>
    </p:spTree>
    <p:extLst>
      <p:ext uri="{BB962C8B-B14F-4D97-AF65-F5344CB8AC3E}">
        <p14:creationId xmlns:p14="http://schemas.microsoft.com/office/powerpoint/2010/main" val="3401639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B90F42-3D5D-4E4D-A2F4-3BF8F5F677EA}" type="datetime1">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C0B25-2BC6-4746-979C-8C9E656F64FB}" type="slidenum">
              <a:rPr lang="en-US" smtClean="0"/>
              <a:t>‹#›</a:t>
            </a:fld>
            <a:endParaRPr lang="en-US"/>
          </a:p>
        </p:txBody>
      </p:sp>
    </p:spTree>
    <p:extLst>
      <p:ext uri="{BB962C8B-B14F-4D97-AF65-F5344CB8AC3E}">
        <p14:creationId xmlns:p14="http://schemas.microsoft.com/office/powerpoint/2010/main" val="63554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CA2B8E-5B92-7442-80B0-441906635224}" type="datetime1">
              <a:rPr lang="en-US" smtClean="0"/>
              <a:t>11/13/2024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BC0B25-2BC6-4746-979C-8C9E656F64FB}" type="slidenum">
              <a:rPr lang="en-US" smtClean="0"/>
              <a:t>‹#›</a:t>
            </a:fld>
            <a:endParaRPr lang="en-US"/>
          </a:p>
        </p:txBody>
      </p:sp>
    </p:spTree>
    <p:extLst>
      <p:ext uri="{BB962C8B-B14F-4D97-AF65-F5344CB8AC3E}">
        <p14:creationId xmlns:p14="http://schemas.microsoft.com/office/powerpoint/2010/main" val="3103673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BD8C3A3-AA67-AA47-A7D4-D4FCB926DA80}" type="datetime1">
              <a:rPr lang="en-US" smtClean="0"/>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BC0B25-2BC6-4746-979C-8C9E656F64FB}" type="slidenum">
              <a:rPr lang="en-US" smtClean="0"/>
              <a:t>‹#›</a:t>
            </a:fld>
            <a:endParaRPr lang="en-US"/>
          </a:p>
        </p:txBody>
      </p:sp>
    </p:spTree>
    <p:extLst>
      <p:ext uri="{BB962C8B-B14F-4D97-AF65-F5344CB8AC3E}">
        <p14:creationId xmlns:p14="http://schemas.microsoft.com/office/powerpoint/2010/main" val="246152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44B8C-74CB-1A45-B82C-0F86B0A9A29B}" type="datetime1">
              <a:rPr lang="en-US" smtClean="0"/>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BC0B25-2BC6-4746-979C-8C9E656F64FB}" type="slidenum">
              <a:rPr lang="en-US" smtClean="0"/>
              <a:t>‹#›</a:t>
            </a:fld>
            <a:endParaRPr lang="en-US"/>
          </a:p>
        </p:txBody>
      </p:sp>
    </p:spTree>
    <p:extLst>
      <p:ext uri="{BB962C8B-B14F-4D97-AF65-F5344CB8AC3E}">
        <p14:creationId xmlns:p14="http://schemas.microsoft.com/office/powerpoint/2010/main" val="131181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BA9DE4-FF6F-D947-8C15-42C38A29910D}" type="datetime1">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C0B25-2BC6-4746-979C-8C9E656F64FB}" type="slidenum">
              <a:rPr lang="en-US" smtClean="0"/>
              <a:t>‹#›</a:t>
            </a:fld>
            <a:endParaRPr lang="en-US"/>
          </a:p>
        </p:txBody>
      </p:sp>
    </p:spTree>
    <p:extLst>
      <p:ext uri="{BB962C8B-B14F-4D97-AF65-F5344CB8AC3E}">
        <p14:creationId xmlns:p14="http://schemas.microsoft.com/office/powerpoint/2010/main" val="630725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CC3212-209E-4544-BF85-F00DFE1AE7AA}" type="datetime1">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C0B25-2BC6-4746-979C-8C9E656F64FB}" type="slidenum">
              <a:rPr lang="en-US" smtClean="0"/>
              <a:t>‹#›</a:t>
            </a:fld>
            <a:endParaRPr lang="en-US"/>
          </a:p>
        </p:txBody>
      </p:sp>
    </p:spTree>
    <p:extLst>
      <p:ext uri="{BB962C8B-B14F-4D97-AF65-F5344CB8AC3E}">
        <p14:creationId xmlns:p14="http://schemas.microsoft.com/office/powerpoint/2010/main" val="4267965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F68E5A-8CCF-2C4B-AF9B-A785D47517FE}" type="datetime1">
              <a:rPr lang="en-US" smtClean="0"/>
              <a:t>11/13/2024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BC0B25-2BC6-4746-979C-8C9E656F64FB}"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17598" y="304800"/>
            <a:ext cx="1422401" cy="1066800"/>
          </a:xfrm>
          <a:prstGeom prst="rect">
            <a:avLst/>
          </a:prstGeom>
        </p:spPr>
      </p:pic>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278533" y="152210"/>
            <a:ext cx="1710267" cy="1219391"/>
          </a:xfrm>
          <a:prstGeom prst="rect">
            <a:avLst/>
          </a:prstGeom>
        </p:spPr>
      </p:pic>
      <p:pic>
        <p:nvPicPr>
          <p:cNvPr id="11" name="Pictur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711200" cy="6858000"/>
          </a:xfrm>
          <a:prstGeom prst="rect">
            <a:avLst/>
          </a:prstGeom>
        </p:spPr>
      </p:pic>
    </p:spTree>
    <p:extLst>
      <p:ext uri="{BB962C8B-B14F-4D97-AF65-F5344CB8AC3E}">
        <p14:creationId xmlns:p14="http://schemas.microsoft.com/office/powerpoint/2010/main" val="4072246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524001"/>
            <a:ext cx="7772400" cy="2076450"/>
          </a:xfrm>
        </p:spPr>
        <p:txBody>
          <a:bodyPr>
            <a:normAutofit/>
          </a:bodyPr>
          <a:lstStyle/>
          <a:p>
            <a:r>
              <a:rPr lang="en-GB" dirty="0"/>
              <a:t>Progress on Implementation of </a:t>
            </a:r>
            <a:r>
              <a:rPr lang="en-GB" dirty="0" smtClean="0"/>
              <a:t>2023 undertakings</a:t>
            </a:r>
            <a:endParaRPr lang="en-US" sz="6000" b="1" dirty="0"/>
          </a:p>
        </p:txBody>
      </p:sp>
      <p:sp>
        <p:nvSpPr>
          <p:cNvPr id="3" name="Subtitle 2"/>
          <p:cNvSpPr>
            <a:spLocks noGrp="1"/>
          </p:cNvSpPr>
          <p:nvPr>
            <p:ph type="subTitle" idx="1"/>
          </p:nvPr>
        </p:nvSpPr>
        <p:spPr>
          <a:xfrm>
            <a:off x="1828800" y="3886200"/>
            <a:ext cx="9098844" cy="1752600"/>
          </a:xfrm>
        </p:spPr>
        <p:txBody>
          <a:bodyPr/>
          <a:lstStyle/>
          <a:p>
            <a:r>
              <a:rPr lang="en-US" dirty="0"/>
              <a:t>Dr. Wakooba Peter</a:t>
            </a:r>
            <a:endParaRPr lang="en-US" dirty="0"/>
          </a:p>
          <a:p>
            <a:r>
              <a:rPr lang="en-US" dirty="0"/>
              <a:t>November </a:t>
            </a:r>
            <a:r>
              <a:rPr lang="en-US" dirty="0"/>
              <a:t>13, </a:t>
            </a:r>
            <a:r>
              <a:rPr lang="en-US" dirty="0"/>
              <a:t>2024</a:t>
            </a:r>
          </a:p>
        </p:txBody>
      </p:sp>
    </p:spTree>
    <p:extLst>
      <p:ext uri="{BB962C8B-B14F-4D97-AF65-F5344CB8AC3E}">
        <p14:creationId xmlns:p14="http://schemas.microsoft.com/office/powerpoint/2010/main" val="38017776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63796-5F39-0B24-3051-1801DEAF87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9073A3-2266-D4C7-E275-3D507A35E88D}"/>
              </a:ext>
            </a:extLst>
          </p:cNvPr>
          <p:cNvSpPr>
            <a:spLocks noGrp="1"/>
          </p:cNvSpPr>
          <p:nvPr>
            <p:ph type="title"/>
          </p:nvPr>
        </p:nvSpPr>
        <p:spPr>
          <a:xfrm>
            <a:off x="2445026" y="274638"/>
            <a:ext cx="7832035" cy="699397"/>
          </a:xfrm>
        </p:spPr>
        <p:txBody>
          <a:bodyPr>
            <a:normAutofit fontScale="90000"/>
          </a:bodyPr>
          <a:lstStyle/>
          <a:p>
            <a:r>
              <a:rPr lang="en-UG" b="1" dirty="0">
                <a:solidFill>
                  <a:srgbClr val="7030A0"/>
                </a:solidFill>
              </a:rPr>
              <a:t>System Strengthening (2) </a:t>
            </a:r>
          </a:p>
        </p:txBody>
      </p:sp>
      <p:graphicFrame>
        <p:nvGraphicFramePr>
          <p:cNvPr id="5" name="Content Placeholder 4">
            <a:extLst>
              <a:ext uri="{FF2B5EF4-FFF2-40B4-BE49-F238E27FC236}">
                <a16:creationId xmlns:a16="http://schemas.microsoft.com/office/drawing/2014/main" id="{000A4490-F803-78B6-4E17-D0FF8A76BB7C}"/>
              </a:ext>
            </a:extLst>
          </p:cNvPr>
          <p:cNvGraphicFramePr>
            <a:graphicFrameLocks noGrp="1"/>
          </p:cNvGraphicFramePr>
          <p:nvPr>
            <p:ph idx="1"/>
            <p:extLst>
              <p:ext uri="{D42A27DB-BD31-4B8C-83A1-F6EECF244321}">
                <p14:modId xmlns:p14="http://schemas.microsoft.com/office/powerpoint/2010/main" val="2902206612"/>
              </p:ext>
            </p:extLst>
          </p:nvPr>
        </p:nvGraphicFramePr>
        <p:xfrm>
          <a:off x="955812" y="1245912"/>
          <a:ext cx="11002508" cy="5408887"/>
        </p:xfrm>
        <a:graphic>
          <a:graphicData uri="http://schemas.openxmlformats.org/drawingml/2006/table">
            <a:tbl>
              <a:tblPr firstRow="1" firstCol="1" bandRow="1"/>
              <a:tblGrid>
                <a:gridCol w="1483243">
                  <a:extLst>
                    <a:ext uri="{9D8B030D-6E8A-4147-A177-3AD203B41FA5}">
                      <a16:colId xmlns:a16="http://schemas.microsoft.com/office/drawing/2014/main" val="3229612816"/>
                    </a:ext>
                  </a:extLst>
                </a:gridCol>
                <a:gridCol w="4383448">
                  <a:extLst>
                    <a:ext uri="{9D8B030D-6E8A-4147-A177-3AD203B41FA5}">
                      <a16:colId xmlns:a16="http://schemas.microsoft.com/office/drawing/2014/main" val="3459457237"/>
                    </a:ext>
                  </a:extLst>
                </a:gridCol>
                <a:gridCol w="4383448">
                  <a:extLst>
                    <a:ext uri="{9D8B030D-6E8A-4147-A177-3AD203B41FA5}">
                      <a16:colId xmlns:a16="http://schemas.microsoft.com/office/drawing/2014/main" val="1530540355"/>
                    </a:ext>
                  </a:extLst>
                </a:gridCol>
                <a:gridCol w="752369">
                  <a:extLst>
                    <a:ext uri="{9D8B030D-6E8A-4147-A177-3AD203B41FA5}">
                      <a16:colId xmlns:a16="http://schemas.microsoft.com/office/drawing/2014/main" val="84843072"/>
                    </a:ext>
                  </a:extLst>
                </a:gridCol>
              </a:tblGrid>
              <a:tr h="634947">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GB" sz="2400" b="1" dirty="0" smtClean="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Activities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Progress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Score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81606914"/>
                  </a:ext>
                </a:extLst>
              </a:tr>
              <a:tr h="766673">
                <a:tc rowSpan="5">
                  <a:txBody>
                    <a:bodyPr/>
                    <a:lstStyle/>
                    <a:p>
                      <a:r>
                        <a:rPr lang="en-GB" sz="24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Strengthen M&amp;E systems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Roll out the updated HMIS tools for general and key populations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National TOT conducted. Awaiting printing of tools.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849838985"/>
                  </a:ext>
                </a:extLst>
              </a:tr>
              <a:tr h="952419">
                <a:tc vMerge="1">
                  <a:txBody>
                    <a:bodyPr/>
                    <a:lstStyle/>
                    <a:p>
                      <a:endParaRPr lang="en-UG"/>
                    </a:p>
                  </a:txBody>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Roll out the national GBV database to harmonize reporting across sectors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Only 54/135 districts reporting. due to multiple challenges.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774736629"/>
                  </a:ext>
                </a:extLst>
              </a:tr>
              <a:tr h="1150010">
                <a:tc vMerge="1">
                  <a:txBody>
                    <a:bodyPr/>
                    <a:lstStyle/>
                    <a:p>
                      <a:endParaRPr lang="en-UG"/>
                    </a:p>
                  </a:txBody>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Advocacy for unique client identification system across sectors to improve data quality (UAC)</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No progress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826282348"/>
                  </a:ext>
                </a:extLst>
              </a:tr>
              <a:tr h="952419">
                <a:tc vMerge="1">
                  <a:txBody>
                    <a:bodyPr/>
                    <a:lstStyle/>
                    <a:p>
                      <a:endParaRPr lang="en-UG"/>
                    </a:p>
                  </a:txBody>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Operationalize EMIS and start reporting on HIV indicators under the education sector</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System is operational.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618851934"/>
                  </a:ext>
                </a:extLst>
              </a:tr>
              <a:tr h="952419">
                <a:tc vMerge="1">
                  <a:txBody>
                    <a:bodyPr/>
                    <a:lstStyle/>
                    <a:p>
                      <a:endParaRPr lang="en-UG"/>
                    </a:p>
                  </a:txBody>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Finalise the development of the national HIV and AIDS research agenda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Finalized and disseminated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578707507"/>
                  </a:ext>
                </a:extLst>
              </a:tr>
            </a:tbl>
          </a:graphicData>
        </a:graphic>
      </p:graphicFrame>
    </p:spTree>
    <p:extLst>
      <p:ext uri="{BB962C8B-B14F-4D97-AF65-F5344CB8AC3E}">
        <p14:creationId xmlns:p14="http://schemas.microsoft.com/office/powerpoint/2010/main" val="1626056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42F61-8C0A-5576-5906-D0389C6F399A}"/>
              </a:ext>
            </a:extLst>
          </p:cNvPr>
          <p:cNvSpPr>
            <a:spLocks noGrp="1"/>
          </p:cNvSpPr>
          <p:nvPr>
            <p:ph type="ctrTitle"/>
          </p:nvPr>
        </p:nvSpPr>
        <p:spPr/>
        <p:txBody>
          <a:bodyPr/>
          <a:lstStyle/>
          <a:p>
            <a:r>
              <a:rPr lang="en-GB" dirty="0"/>
              <a:t>Undertakings for implementation for FY2024/2025 </a:t>
            </a:r>
            <a:endParaRPr lang="en-UG" dirty="0"/>
          </a:p>
        </p:txBody>
      </p:sp>
      <p:sp>
        <p:nvSpPr>
          <p:cNvPr id="3" name="Subtitle 2">
            <a:extLst>
              <a:ext uri="{FF2B5EF4-FFF2-40B4-BE49-F238E27FC236}">
                <a16:creationId xmlns:a16="http://schemas.microsoft.com/office/drawing/2014/main" id="{867DE76D-984C-CB7A-DA33-500CBB899B9F}"/>
              </a:ext>
            </a:extLst>
          </p:cNvPr>
          <p:cNvSpPr>
            <a:spLocks noGrp="1"/>
          </p:cNvSpPr>
          <p:nvPr>
            <p:ph type="subTitle" idx="1"/>
          </p:nvPr>
        </p:nvSpPr>
        <p:spPr/>
        <p:txBody>
          <a:bodyPr/>
          <a:lstStyle/>
          <a:p>
            <a:endParaRPr lang="en-UG"/>
          </a:p>
        </p:txBody>
      </p:sp>
    </p:spTree>
    <p:extLst>
      <p:ext uri="{BB962C8B-B14F-4D97-AF65-F5344CB8AC3E}">
        <p14:creationId xmlns:p14="http://schemas.microsoft.com/office/powerpoint/2010/main" val="1969767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AC928-8C01-F86B-A66B-8E4628785AA2}"/>
              </a:ext>
            </a:extLst>
          </p:cNvPr>
          <p:cNvSpPr>
            <a:spLocks noGrp="1"/>
          </p:cNvSpPr>
          <p:nvPr>
            <p:ph type="title"/>
          </p:nvPr>
        </p:nvSpPr>
        <p:spPr/>
        <p:txBody>
          <a:bodyPr/>
          <a:lstStyle/>
          <a:p>
            <a:r>
              <a:rPr lang="en-UG" b="1" dirty="0"/>
              <a:t>HIV Prevention </a:t>
            </a:r>
          </a:p>
        </p:txBody>
      </p:sp>
      <p:graphicFrame>
        <p:nvGraphicFramePr>
          <p:cNvPr id="5" name="Content Placeholder 4">
            <a:extLst>
              <a:ext uri="{FF2B5EF4-FFF2-40B4-BE49-F238E27FC236}">
                <a16:creationId xmlns:a16="http://schemas.microsoft.com/office/drawing/2014/main" id="{4D1105A7-41FD-A065-9698-AB9FAE9DCC7F}"/>
              </a:ext>
            </a:extLst>
          </p:cNvPr>
          <p:cNvGraphicFramePr>
            <a:graphicFrameLocks noGrp="1"/>
          </p:cNvGraphicFramePr>
          <p:nvPr>
            <p:ph idx="1"/>
            <p:extLst>
              <p:ext uri="{D42A27DB-BD31-4B8C-83A1-F6EECF244321}">
                <p14:modId xmlns:p14="http://schemas.microsoft.com/office/powerpoint/2010/main" val="3263543903"/>
              </p:ext>
            </p:extLst>
          </p:nvPr>
        </p:nvGraphicFramePr>
        <p:xfrm>
          <a:off x="894522" y="1272210"/>
          <a:ext cx="10982518" cy="5610290"/>
        </p:xfrm>
        <a:graphic>
          <a:graphicData uri="http://schemas.openxmlformats.org/drawingml/2006/table">
            <a:tbl>
              <a:tblPr firstRow="1" firstCol="1" bandRow="1"/>
              <a:tblGrid>
                <a:gridCol w="1348133">
                  <a:extLst>
                    <a:ext uri="{9D8B030D-6E8A-4147-A177-3AD203B41FA5}">
                      <a16:colId xmlns:a16="http://schemas.microsoft.com/office/drawing/2014/main" val="3324381454"/>
                    </a:ext>
                  </a:extLst>
                </a:gridCol>
                <a:gridCol w="8266253">
                  <a:extLst>
                    <a:ext uri="{9D8B030D-6E8A-4147-A177-3AD203B41FA5}">
                      <a16:colId xmlns:a16="http://schemas.microsoft.com/office/drawing/2014/main" val="2597465410"/>
                    </a:ext>
                  </a:extLst>
                </a:gridCol>
                <a:gridCol w="1368132">
                  <a:extLst>
                    <a:ext uri="{9D8B030D-6E8A-4147-A177-3AD203B41FA5}">
                      <a16:colId xmlns:a16="http://schemas.microsoft.com/office/drawing/2014/main" val="671212667"/>
                    </a:ext>
                  </a:extLst>
                </a:gridCol>
              </a:tblGrid>
              <a:tr h="758296">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28600"/>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Lead Agency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70623786"/>
                  </a:ext>
                </a:extLst>
              </a:tr>
              <a:tr h="1895740">
                <a:tc rowSpan="5">
                  <a:txBody>
                    <a:bodyPr/>
                    <a:lstStyle/>
                    <a:p>
                      <a:r>
                        <a:rPr lang="en-UG" sz="2400">
                          <a:effectLst/>
                          <a:latin typeface="Abadi MT Condensed Light" panose="020B0306030101010103" pitchFamily="34" charset="77"/>
                          <a:ea typeface="Times New Roman" panose="02020603050405020304" pitchFamily="18" charset="0"/>
                          <a:cs typeface="Times New Roman" panose="02020603050405020304" pitchFamily="18" charset="0"/>
                        </a:rPr>
                        <a:t>AGYW</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G" sz="2400" b="1">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Widely disseminate at sub national all newly developed policies and guidelines on AGYW programming</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0" lvl="2" indent="-228600">
                        <a:buFont typeface="+mj-lt"/>
                        <a:buAutoNum type="alphaLcPeriod"/>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The multisectoral accountability Framework for ending HIV among AYP by 2030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0" lvl="2" indent="-228600">
                        <a:buFont typeface="+mj-lt"/>
                        <a:buAutoNum type="alphaLcPeriod"/>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Risk and vulnerability assessment tool - MOH</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0" lvl="2" indent="-228600">
                        <a:buFont typeface="+mj-lt"/>
                        <a:buAutoNum type="alphaLcPeriod"/>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Peer implementation strategy - MOH</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5">
                  <a:txBody>
                    <a:bodyPr/>
                    <a:lstStyle/>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UAC, MoH &amp;  IPs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G" sz="2400" b="1"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0409338"/>
                  </a:ext>
                </a:extLst>
              </a:tr>
              <a:tr h="379148">
                <a:tc vMerge="1">
                  <a:txBody>
                    <a:bodyPr/>
                    <a:lstStyle/>
                    <a:p>
                      <a:endParaRPr lang="en-UG"/>
                    </a:p>
                  </a:txBody>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Disseminate the revised minimum package for the AGYW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G"/>
                    </a:p>
                  </a:txBody>
                  <a:tcPr/>
                </a:tc>
                <a:extLst>
                  <a:ext uri="{0D108BD9-81ED-4DB2-BD59-A6C34878D82A}">
                    <a16:rowId xmlns:a16="http://schemas.microsoft.com/office/drawing/2014/main" val="2821452563"/>
                  </a:ext>
                </a:extLst>
              </a:tr>
              <a:tr h="758296">
                <a:tc vMerge="1">
                  <a:txBody>
                    <a:bodyPr/>
                    <a:lstStyle/>
                    <a:p>
                      <a:endParaRPr lang="en-UG"/>
                    </a:p>
                  </a:txBody>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Conduct mentorships to the  districts on AGYW service delivery to improve  the capacity of the HWs  to provide youth friendly services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G"/>
                    </a:p>
                  </a:txBody>
                  <a:tcPr/>
                </a:tc>
                <a:extLst>
                  <a:ext uri="{0D108BD9-81ED-4DB2-BD59-A6C34878D82A}">
                    <a16:rowId xmlns:a16="http://schemas.microsoft.com/office/drawing/2014/main" val="2615254593"/>
                  </a:ext>
                </a:extLst>
              </a:tr>
              <a:tr h="379148">
                <a:tc vMerge="1">
                  <a:txBody>
                    <a:bodyPr/>
                    <a:lstStyle/>
                    <a:p>
                      <a:endParaRPr lang="en-UG"/>
                    </a:p>
                  </a:txBody>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A</a:t>
                      </a: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dvocate for inclusion of AGYW in HIV/AIDS TWG at the district</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G"/>
                    </a:p>
                  </a:txBody>
                  <a:tcPr/>
                </a:tc>
                <a:extLst>
                  <a:ext uri="{0D108BD9-81ED-4DB2-BD59-A6C34878D82A}">
                    <a16:rowId xmlns:a16="http://schemas.microsoft.com/office/drawing/2014/main" val="3773586660"/>
                  </a:ext>
                </a:extLst>
              </a:tr>
              <a:tr h="379148">
                <a:tc vMerge="1">
                  <a:txBody>
                    <a:bodyPr/>
                    <a:lstStyle/>
                    <a:p>
                      <a:endParaRPr lang="en-UG"/>
                    </a:p>
                  </a:txBody>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S</a:t>
                      </a: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upport districts to set targets for the AGYW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G"/>
                    </a:p>
                  </a:txBody>
                  <a:tcPr/>
                </a:tc>
                <a:extLst>
                  <a:ext uri="{0D108BD9-81ED-4DB2-BD59-A6C34878D82A}">
                    <a16:rowId xmlns:a16="http://schemas.microsoft.com/office/drawing/2014/main" val="1053664382"/>
                  </a:ext>
                </a:extLst>
              </a:tr>
              <a:tr h="380847">
                <a:tc rowSpan="2">
                  <a:txBody>
                    <a:bodyPr/>
                    <a:lstStyle/>
                    <a:p>
                      <a:r>
                        <a:rPr lang="en-US" sz="2400" b="1">
                          <a:effectLst/>
                          <a:latin typeface="Abadi MT Condensed Light" panose="020B0306030101010103" pitchFamily="34" charset="77"/>
                          <a:ea typeface="Times New Roman" panose="02020603050405020304" pitchFamily="18" charset="0"/>
                          <a:cs typeface="Times New Roman" panose="02020603050405020304" pitchFamily="18" charset="0"/>
                        </a:rPr>
                        <a:t>PrEP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Revis</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ion of</a:t>
                      </a: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the PrEP technical guidelines</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and training materials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 CSOs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11870703"/>
                  </a:ext>
                </a:extLst>
              </a:tr>
              <a:tr h="380847">
                <a:tc vMerge="1">
                  <a:txBody>
                    <a:bodyPr/>
                    <a:lstStyle/>
                    <a:p>
                      <a:endParaRPr lang="en-UG"/>
                    </a:p>
                  </a:txBody>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Pilot Pharmacy refill model for distribution of PrEP supplies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55990511"/>
                  </a:ext>
                </a:extLst>
              </a:tr>
            </a:tbl>
          </a:graphicData>
        </a:graphic>
      </p:graphicFrame>
    </p:spTree>
    <p:extLst>
      <p:ext uri="{BB962C8B-B14F-4D97-AF65-F5344CB8AC3E}">
        <p14:creationId xmlns:p14="http://schemas.microsoft.com/office/powerpoint/2010/main" val="3498164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C0A47-3A62-6DDD-6639-1E2EE74177D9}"/>
              </a:ext>
            </a:extLst>
          </p:cNvPr>
          <p:cNvSpPr>
            <a:spLocks noGrp="1"/>
          </p:cNvSpPr>
          <p:nvPr>
            <p:ph type="title"/>
          </p:nvPr>
        </p:nvSpPr>
        <p:spPr/>
        <p:txBody>
          <a:bodyPr/>
          <a:lstStyle/>
          <a:p>
            <a:r>
              <a:rPr lang="en-UG" dirty="0"/>
              <a:t>Care and Treatment </a:t>
            </a:r>
          </a:p>
        </p:txBody>
      </p:sp>
      <p:graphicFrame>
        <p:nvGraphicFramePr>
          <p:cNvPr id="6" name="Content Placeholder 5">
            <a:extLst>
              <a:ext uri="{FF2B5EF4-FFF2-40B4-BE49-F238E27FC236}">
                <a16:creationId xmlns:a16="http://schemas.microsoft.com/office/drawing/2014/main" id="{5EF52755-7F53-B003-9E60-F6BBF327A265}"/>
              </a:ext>
            </a:extLst>
          </p:cNvPr>
          <p:cNvGraphicFramePr>
            <a:graphicFrameLocks noGrp="1"/>
          </p:cNvGraphicFramePr>
          <p:nvPr>
            <p:ph idx="1"/>
            <p:extLst>
              <p:ext uri="{D42A27DB-BD31-4B8C-83A1-F6EECF244321}">
                <p14:modId xmlns:p14="http://schemas.microsoft.com/office/powerpoint/2010/main" val="2541355288"/>
              </p:ext>
            </p:extLst>
          </p:nvPr>
        </p:nvGraphicFramePr>
        <p:xfrm>
          <a:off x="854766" y="1417638"/>
          <a:ext cx="10839394" cy="5268135"/>
        </p:xfrm>
        <a:graphic>
          <a:graphicData uri="http://schemas.openxmlformats.org/drawingml/2006/table">
            <a:tbl>
              <a:tblPr firstRow="1" firstCol="1" bandRow="1"/>
              <a:tblGrid>
                <a:gridCol w="1848677">
                  <a:extLst>
                    <a:ext uri="{9D8B030D-6E8A-4147-A177-3AD203B41FA5}">
                      <a16:colId xmlns:a16="http://schemas.microsoft.com/office/drawing/2014/main" val="2389053673"/>
                    </a:ext>
                  </a:extLst>
                </a:gridCol>
                <a:gridCol w="6659218">
                  <a:extLst>
                    <a:ext uri="{9D8B030D-6E8A-4147-A177-3AD203B41FA5}">
                      <a16:colId xmlns:a16="http://schemas.microsoft.com/office/drawing/2014/main" val="3064944993"/>
                    </a:ext>
                  </a:extLst>
                </a:gridCol>
                <a:gridCol w="2331499">
                  <a:extLst>
                    <a:ext uri="{9D8B030D-6E8A-4147-A177-3AD203B41FA5}">
                      <a16:colId xmlns:a16="http://schemas.microsoft.com/office/drawing/2014/main" val="3177286706"/>
                    </a:ext>
                  </a:extLst>
                </a:gridCol>
              </a:tblGrid>
              <a:tr h="689162">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28600"/>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Lead Agency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204090320"/>
                  </a:ext>
                </a:extLst>
              </a:tr>
              <a:tr h="344581">
                <a:tc>
                  <a:txBody>
                    <a:bodyPr/>
                    <a:lstStyle/>
                    <a:p>
                      <a:r>
                        <a:rPr lang="en-US" sz="2400" b="1">
                          <a:effectLst/>
                          <a:latin typeface="Abadi MT Condensed Light" panose="020B0306030101010103" pitchFamily="34" charset="77"/>
                          <a:ea typeface="Times New Roman" panose="02020603050405020304" pitchFamily="18" charset="0"/>
                          <a:cs typeface="Times New Roman" panose="02020603050405020304" pitchFamily="18" charset="0"/>
                        </a:rPr>
                        <a:t>DSD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Roll out integrated community DSD models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Courier New" panose="02070309020205020404" pitchFamily="49" charset="0"/>
                        <a:buChar char="-"/>
                      </a:pPr>
                      <a:endPar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a:effectLst/>
                          <a:latin typeface="Abadi MT Condensed Light" panose="020B0306030101010103" pitchFamily="34" charset="77"/>
                          <a:ea typeface="Times New Roman" panose="02020603050405020304" pitchFamily="18" charset="0"/>
                          <a:cs typeface="Times New Roman" panose="02020603050405020304" pitchFamily="18" charset="0"/>
                        </a:rPr>
                        <a:t>MOH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28454190"/>
                  </a:ext>
                </a:extLst>
              </a:tr>
              <a:tr h="689162">
                <a:tc rowSpan="4">
                  <a:txBody>
                    <a:bodyPr/>
                    <a:lstStyle/>
                    <a:p>
                      <a:r>
                        <a:rPr lang="en-US" sz="2400" b="1">
                          <a:effectLst/>
                          <a:latin typeface="Abadi MT Condensed Light" panose="020B0306030101010103" pitchFamily="34" charset="77"/>
                          <a:ea typeface="Times New Roman" panose="02020603050405020304" pitchFamily="18" charset="0"/>
                          <a:cs typeface="Times New Roman" panose="02020603050405020304" pitchFamily="18" charset="0"/>
                        </a:rPr>
                        <a:t>TB/HIV</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Disseminate TB-DSD guidelines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a:effectLst/>
                          <a:latin typeface="Abadi MT Condensed Light" panose="020B0306030101010103" pitchFamily="34" charset="77"/>
                          <a:ea typeface="Times New Roman" panose="02020603050405020304" pitchFamily="18" charset="0"/>
                          <a:cs typeface="Times New Roman" panose="02020603050405020304" pitchFamily="18" charset="0"/>
                        </a:rPr>
                        <a:t>MOH -NTLP</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67995992"/>
                  </a:ext>
                </a:extLst>
              </a:tr>
              <a:tr h="689162">
                <a:tc vMerge="1">
                  <a:txBody>
                    <a:bodyPr/>
                    <a:lstStyle/>
                    <a:p>
                      <a:endParaRPr lang="en-UG"/>
                    </a:p>
                  </a:txBody>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Development of g</a:t>
                      </a: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uidance on TB integration into the community pharmacy</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 -NTLP</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37479116"/>
                  </a:ext>
                </a:extLst>
              </a:tr>
              <a:tr h="457398">
                <a:tc vMerge="1">
                  <a:txBody>
                    <a:bodyPr/>
                    <a:lstStyle/>
                    <a:p>
                      <a:endParaRPr lang="en-UG"/>
                    </a:p>
                  </a:txBody>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TB Integration into electronic Medical Records (EMR)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 -NTLP</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5161681"/>
                  </a:ext>
                </a:extLst>
              </a:tr>
              <a:tr h="463975">
                <a:tc vMerge="1">
                  <a:txBody>
                    <a:bodyPr/>
                    <a:lstStyle/>
                    <a:p>
                      <a:endParaRPr lang="en-UG"/>
                    </a:p>
                  </a:txBody>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Roll out TB/HIV M&amp;E Mortality Surveillance Framework:</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 -NTLP</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1740387"/>
                  </a:ext>
                </a:extLst>
              </a:tr>
              <a:tr h="689162">
                <a:tc>
                  <a:txBody>
                    <a:bodyPr/>
                    <a:lstStyle/>
                    <a:p>
                      <a:r>
                        <a:rPr lang="en-US" sz="2400" b="1">
                          <a:effectLst/>
                          <a:latin typeface="Abadi MT Condensed Light" panose="020B0306030101010103" pitchFamily="34" charset="77"/>
                          <a:ea typeface="Times New Roman" panose="02020603050405020304" pitchFamily="18" charset="0"/>
                          <a:cs typeface="Times New Roman" panose="02020603050405020304" pitchFamily="18" charset="0"/>
                        </a:rPr>
                        <a:t>ART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Adopt unique client identification for effective retention monitoring, performance monitoring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MOH-DHI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38404114"/>
                  </a:ext>
                </a:extLst>
              </a:tr>
              <a:tr h="344581">
                <a:tc>
                  <a:txBody>
                    <a:bodyPr/>
                    <a:lstStyle/>
                    <a:p>
                      <a:r>
                        <a:rPr lang="en-US" sz="2400" b="1">
                          <a:effectLst/>
                          <a:latin typeface="Abadi MT Condensed Light" panose="020B0306030101010103" pitchFamily="34" charset="77"/>
                          <a:ea typeface="Times New Roman" panose="02020603050405020304" pitchFamily="18" charset="0"/>
                          <a:cs typeface="Times New Roman" panose="02020603050405020304" pitchFamily="18" charset="0"/>
                        </a:rPr>
                        <a:t>Care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Finalize program evaluations and disseminate findings </a:t>
                      </a:r>
                    </a:p>
                    <a:p>
                      <a:pPr marL="342900" lvl="0" indent="-342900">
                        <a:buFont typeface="Courier New" panose="02070309020205020404" pitchFamily="49" charset="0"/>
                        <a:buChar char="-"/>
                      </a:pP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1647624"/>
                  </a:ext>
                </a:extLst>
              </a:tr>
            </a:tbl>
          </a:graphicData>
        </a:graphic>
      </p:graphicFrame>
    </p:spTree>
    <p:extLst>
      <p:ext uri="{BB962C8B-B14F-4D97-AF65-F5344CB8AC3E}">
        <p14:creationId xmlns:p14="http://schemas.microsoft.com/office/powerpoint/2010/main" val="2166163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1C491-8842-B281-8A15-2DA84F906840}"/>
              </a:ext>
            </a:extLst>
          </p:cNvPr>
          <p:cNvSpPr>
            <a:spLocks noGrp="1"/>
          </p:cNvSpPr>
          <p:nvPr>
            <p:ph type="title"/>
          </p:nvPr>
        </p:nvSpPr>
        <p:spPr>
          <a:xfrm>
            <a:off x="2206486" y="274638"/>
            <a:ext cx="8090453" cy="1143000"/>
          </a:xfrm>
        </p:spPr>
        <p:txBody>
          <a:bodyPr>
            <a:normAutofit fontScale="90000"/>
          </a:bodyPr>
          <a:lstStyle/>
          <a:p>
            <a:r>
              <a:rPr lang="en-UG" dirty="0"/>
              <a:t>Social Support and Social Protection </a:t>
            </a:r>
          </a:p>
        </p:txBody>
      </p:sp>
      <p:graphicFrame>
        <p:nvGraphicFramePr>
          <p:cNvPr id="5" name="Content Placeholder 4">
            <a:extLst>
              <a:ext uri="{FF2B5EF4-FFF2-40B4-BE49-F238E27FC236}">
                <a16:creationId xmlns:a16="http://schemas.microsoft.com/office/drawing/2014/main" id="{41830366-4A7B-17FE-2C69-DBF3D74193F0}"/>
              </a:ext>
            </a:extLst>
          </p:cNvPr>
          <p:cNvGraphicFramePr>
            <a:graphicFrameLocks noGrp="1"/>
          </p:cNvGraphicFramePr>
          <p:nvPr>
            <p:ph idx="1"/>
            <p:extLst>
              <p:ext uri="{D42A27DB-BD31-4B8C-83A1-F6EECF244321}">
                <p14:modId xmlns:p14="http://schemas.microsoft.com/office/powerpoint/2010/main" val="2332503917"/>
              </p:ext>
            </p:extLst>
          </p:nvPr>
        </p:nvGraphicFramePr>
        <p:xfrm>
          <a:off x="815008" y="1417639"/>
          <a:ext cx="11133151" cy="5206680"/>
        </p:xfrm>
        <a:graphic>
          <a:graphicData uri="http://schemas.openxmlformats.org/drawingml/2006/table">
            <a:tbl>
              <a:tblPr firstRow="1" firstCol="1" bandRow="1"/>
              <a:tblGrid>
                <a:gridCol w="1705941">
                  <a:extLst>
                    <a:ext uri="{9D8B030D-6E8A-4147-A177-3AD203B41FA5}">
                      <a16:colId xmlns:a16="http://schemas.microsoft.com/office/drawing/2014/main" val="558362325"/>
                    </a:ext>
                  </a:extLst>
                </a:gridCol>
                <a:gridCol w="7234836">
                  <a:extLst>
                    <a:ext uri="{9D8B030D-6E8A-4147-A177-3AD203B41FA5}">
                      <a16:colId xmlns:a16="http://schemas.microsoft.com/office/drawing/2014/main" val="139286697"/>
                    </a:ext>
                  </a:extLst>
                </a:gridCol>
                <a:gridCol w="2192374">
                  <a:extLst>
                    <a:ext uri="{9D8B030D-6E8A-4147-A177-3AD203B41FA5}">
                      <a16:colId xmlns:a16="http://schemas.microsoft.com/office/drawing/2014/main" val="72574098"/>
                    </a:ext>
                  </a:extLst>
                </a:gridCol>
              </a:tblGrid>
              <a:tr h="847008">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28600"/>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Lead Agency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96983477"/>
                  </a:ext>
                </a:extLst>
              </a:tr>
              <a:tr h="871935">
                <a:tc rowSpan="4">
                  <a:txBody>
                    <a:bodyPr/>
                    <a:lstStyle/>
                    <a:p>
                      <a:r>
                        <a:rPr lang="en-US" sz="2400" b="1" dirty="0">
                          <a:effectLst/>
                          <a:latin typeface="Abadi MT Condensed Light" panose="020B0306030101010103" pitchFamily="34" charset="77"/>
                          <a:ea typeface="Times New Roman" panose="02020603050405020304" pitchFamily="18" charset="0"/>
                          <a:cs typeface="Times New Roman" panose="02020603050405020304" pitchFamily="18" charset="0"/>
                        </a:rPr>
                        <a:t>Policy guidance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Disseminate the Parenting guidelines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Integrate Parenting guidelines in the school activities (PTA, Clubs etc.)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a:effectLst/>
                          <a:latin typeface="Abadi MT Condensed Light" panose="020B0306030101010103" pitchFamily="34" charset="77"/>
                          <a:ea typeface="Times New Roman" panose="02020603050405020304" pitchFamily="18" charset="0"/>
                          <a:cs typeface="Times New Roman" panose="02020603050405020304" pitchFamily="18" charset="0"/>
                        </a:rPr>
                        <a:t>MGLSD, UAC </a:t>
                      </a:r>
                      <a:r>
                        <a:rPr lang="en-US" sz="240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G" sz="2400">
                          <a:effectLst/>
                          <a:latin typeface="Abadi MT Condensed Light" panose="020B0306030101010103" pitchFamily="34" charset="77"/>
                          <a:ea typeface="Times New Roman" panose="02020603050405020304" pitchFamily="18" charset="0"/>
                          <a:cs typeface="Times New Roman" panose="02020603050405020304" pitchFamily="18" charset="0"/>
                        </a:rPr>
                        <a:t>MOES</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9191274"/>
                  </a:ext>
                </a:extLst>
              </a:tr>
              <a:tr h="871935">
                <a:tc vMerge="1">
                  <a:txBody>
                    <a:bodyPr/>
                    <a:lstStyle/>
                    <a:p>
                      <a:endParaRPr lang="en-UG"/>
                    </a:p>
                  </a:txBody>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Fast track the revision and dissemination of the GBV policy to align it with current priorities and indentified </a:t>
                      </a:r>
                      <a:r>
                        <a:rPr lang="en-UG" sz="2400" dirty="0" smtClean="0">
                          <a:effectLst/>
                          <a:latin typeface="Abadi MT Condensed Light" panose="020B0306030101010103" pitchFamily="34" charset="77"/>
                          <a:ea typeface="Times New Roman" panose="02020603050405020304" pitchFamily="18" charset="0"/>
                          <a:cs typeface="Times New Roman" panose="02020603050405020304" pitchFamily="18" charset="0"/>
                        </a:rPr>
                        <a:t>gaps/barriers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a:effectLst/>
                          <a:latin typeface="Abadi MT Condensed Light" panose="020B0306030101010103" pitchFamily="34" charset="77"/>
                          <a:ea typeface="Times New Roman" panose="02020603050405020304" pitchFamily="18" charset="0"/>
                          <a:cs typeface="Times New Roman" panose="02020603050405020304" pitchFamily="18" charset="0"/>
                        </a:rPr>
                        <a:t>MOGLSD</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6105458"/>
                  </a:ext>
                </a:extLst>
              </a:tr>
              <a:tr h="435966">
                <a:tc vMerge="1">
                  <a:txBody>
                    <a:bodyPr/>
                    <a:lstStyle/>
                    <a:p>
                      <a:endParaRPr lang="en-UG"/>
                    </a:p>
                  </a:txBody>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Roll out scho</a:t>
                      </a:r>
                      <a:r>
                        <a:rPr lang="en-US" sz="2400" dirty="0" err="1">
                          <a:effectLst/>
                          <a:latin typeface="Abadi MT Condensed Light" panose="020B0306030101010103" pitchFamily="34" charset="77"/>
                          <a:ea typeface="Times New Roman" panose="02020603050405020304" pitchFamily="18" charset="0"/>
                          <a:cs typeface="Times New Roman" panose="02020603050405020304" pitchFamily="18" charset="0"/>
                        </a:rPr>
                        <a:t>ol</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-health facility guidelines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a:effectLst/>
                          <a:latin typeface="Abadi MT Condensed Light" panose="020B0306030101010103" pitchFamily="34" charset="77"/>
                          <a:ea typeface="Times New Roman" panose="02020603050405020304" pitchFamily="18" charset="0"/>
                          <a:cs typeface="Times New Roman" panose="02020603050405020304" pitchFamily="18" charset="0"/>
                        </a:rPr>
                        <a:t>MOES, MOH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60044145"/>
                  </a:ext>
                </a:extLst>
              </a:tr>
              <a:tr h="871935">
                <a:tc vMerge="1">
                  <a:txBody>
                    <a:bodyPr/>
                    <a:lstStyle/>
                    <a:p>
                      <a:endParaRPr lang="en-UG"/>
                    </a:p>
                  </a:txBody>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Disseminate the Stigma and Discrimination policy that was translated into sign language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CSO, MOH, MOGLSD</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15514844"/>
                  </a:ext>
                </a:extLst>
              </a:tr>
              <a:tr h="435966">
                <a:tc rowSpan="2">
                  <a:txBody>
                    <a:bodyPr/>
                    <a:lstStyle/>
                    <a:p>
                      <a:r>
                        <a:rPr lang="en-UG" sz="2400" b="1">
                          <a:effectLst/>
                          <a:latin typeface="Abadi MT Condensed Light" panose="020B0306030101010103" pitchFamily="34" charset="77"/>
                          <a:ea typeface="Times New Roman" panose="02020603050405020304" pitchFamily="18" charset="0"/>
                          <a:cs typeface="Times New Roman" panose="02020603050405020304" pitchFamily="18" charset="0"/>
                        </a:rPr>
                        <a:t>GBV programming</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Expand the Survivors Shelters to other districts in need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err="1">
                          <a:effectLst/>
                          <a:latin typeface="Abadi MT Condensed Light" panose="020B0306030101010103" pitchFamily="34" charset="77"/>
                          <a:ea typeface="Times New Roman" panose="02020603050405020304" pitchFamily="18" charset="0"/>
                          <a:cs typeface="Times New Roman" panose="02020603050405020304" pitchFamily="18" charset="0"/>
                        </a:rPr>
                        <a:t>MoGLSD</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38708916"/>
                  </a:ext>
                </a:extLst>
              </a:tr>
              <a:tr h="871935">
                <a:tc vMerge="1">
                  <a:txBody>
                    <a:bodyPr/>
                    <a:lstStyle/>
                    <a:p>
                      <a:endParaRPr lang="en-UG"/>
                    </a:p>
                  </a:txBody>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MGLSD to continue to Roll out the national GBV database to harmonize reporting across sectors - beyond the 54/135 districts currently using it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MOGLSD</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2316156"/>
                  </a:ext>
                </a:extLst>
              </a:tr>
            </a:tbl>
          </a:graphicData>
        </a:graphic>
      </p:graphicFrame>
    </p:spTree>
    <p:extLst>
      <p:ext uri="{BB962C8B-B14F-4D97-AF65-F5344CB8AC3E}">
        <p14:creationId xmlns:p14="http://schemas.microsoft.com/office/powerpoint/2010/main" val="21258065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B6584-0CF9-72F3-9D8E-4DBEC00BE143}"/>
              </a:ext>
            </a:extLst>
          </p:cNvPr>
          <p:cNvSpPr>
            <a:spLocks noGrp="1"/>
          </p:cNvSpPr>
          <p:nvPr>
            <p:ph type="title"/>
          </p:nvPr>
        </p:nvSpPr>
        <p:spPr/>
        <p:txBody>
          <a:bodyPr/>
          <a:lstStyle/>
          <a:p>
            <a:r>
              <a:rPr lang="en-UG" dirty="0"/>
              <a:t>System Strengthening </a:t>
            </a:r>
          </a:p>
        </p:txBody>
      </p:sp>
      <p:graphicFrame>
        <p:nvGraphicFramePr>
          <p:cNvPr id="5" name="Content Placeholder 4">
            <a:extLst>
              <a:ext uri="{FF2B5EF4-FFF2-40B4-BE49-F238E27FC236}">
                <a16:creationId xmlns:a16="http://schemas.microsoft.com/office/drawing/2014/main" id="{3780EB0A-34FF-F41A-E94B-66390AD9238D}"/>
              </a:ext>
            </a:extLst>
          </p:cNvPr>
          <p:cNvGraphicFramePr>
            <a:graphicFrameLocks noGrp="1"/>
          </p:cNvGraphicFramePr>
          <p:nvPr>
            <p:ph idx="1"/>
            <p:extLst>
              <p:ext uri="{D42A27DB-BD31-4B8C-83A1-F6EECF244321}">
                <p14:modId xmlns:p14="http://schemas.microsoft.com/office/powerpoint/2010/main" val="2356288055"/>
              </p:ext>
            </p:extLst>
          </p:nvPr>
        </p:nvGraphicFramePr>
        <p:xfrm>
          <a:off x="1451112" y="1417638"/>
          <a:ext cx="10466569" cy="4962843"/>
        </p:xfrm>
        <a:graphic>
          <a:graphicData uri="http://schemas.openxmlformats.org/drawingml/2006/table">
            <a:tbl>
              <a:tblPr firstRow="1" firstCol="1" bandRow="1"/>
              <a:tblGrid>
                <a:gridCol w="1749931">
                  <a:extLst>
                    <a:ext uri="{9D8B030D-6E8A-4147-A177-3AD203B41FA5}">
                      <a16:colId xmlns:a16="http://schemas.microsoft.com/office/drawing/2014/main" val="310311840"/>
                    </a:ext>
                  </a:extLst>
                </a:gridCol>
                <a:gridCol w="6993120">
                  <a:extLst>
                    <a:ext uri="{9D8B030D-6E8A-4147-A177-3AD203B41FA5}">
                      <a16:colId xmlns:a16="http://schemas.microsoft.com/office/drawing/2014/main" val="1377476680"/>
                    </a:ext>
                  </a:extLst>
                </a:gridCol>
                <a:gridCol w="1723518">
                  <a:extLst>
                    <a:ext uri="{9D8B030D-6E8A-4147-A177-3AD203B41FA5}">
                      <a16:colId xmlns:a16="http://schemas.microsoft.com/office/drawing/2014/main" val="2047709294"/>
                    </a:ext>
                  </a:extLst>
                </a:gridCol>
              </a:tblGrid>
              <a:tr h="827141">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28600"/>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Lead Agency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57684692"/>
                  </a:ext>
                </a:extLst>
              </a:tr>
              <a:tr h="1240710">
                <a:tc rowSpan="4">
                  <a:txBody>
                    <a:bodyPr/>
                    <a:lstStyle/>
                    <a:p>
                      <a:r>
                        <a:rPr lang="en-GB" sz="2400" b="1" dirty="0" smtClean="0">
                          <a:effectLst/>
                          <a:latin typeface="Abadi MT Condensed Light" panose="020B0306030101010103" pitchFamily="34" charset="77"/>
                          <a:ea typeface="Times New Roman" panose="02020603050405020304" pitchFamily="18" charset="0"/>
                          <a:cs typeface="Times New Roman" panose="02020603050405020304" pitchFamily="18" charset="0"/>
                        </a:rPr>
                        <a:t>Strengthen the </a:t>
                      </a:r>
                      <a:r>
                        <a:rPr lang="en-UG" sz="2400" b="1" dirty="0" smtClean="0">
                          <a:effectLst/>
                          <a:latin typeface="Abadi MT Condensed Light" panose="020B0306030101010103" pitchFamily="34" charset="77"/>
                          <a:ea typeface="Times New Roman" panose="02020603050405020304" pitchFamily="18" charset="0"/>
                          <a:cs typeface="Times New Roman" panose="02020603050405020304" pitchFamily="18" charset="0"/>
                        </a:rPr>
                        <a:t>Multisectoral </a:t>
                      </a:r>
                      <a:r>
                        <a:rPr lang="en-UG" sz="2400" b="1" dirty="0">
                          <a:effectLst/>
                          <a:latin typeface="Abadi MT Condensed Light" panose="020B0306030101010103" pitchFamily="34" charset="77"/>
                          <a:ea typeface="Times New Roman" panose="02020603050405020304" pitchFamily="18" charset="0"/>
                          <a:cs typeface="Times New Roman" panose="02020603050405020304" pitchFamily="18" charset="0"/>
                        </a:rPr>
                        <a:t>coordination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Fast track the completion and dissemination of the </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HIV Coordination </a:t>
                      </a: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guidelines for the functionality of the sub national coordination structures (DACS, S</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AC</a:t>
                      </a: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s, etc)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UAC</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605069"/>
                  </a:ext>
                </a:extLst>
              </a:tr>
              <a:tr h="413570">
                <a:tc vMerge="1">
                  <a:txBody>
                    <a:bodyPr/>
                    <a:lstStyle/>
                    <a:p>
                      <a:endParaRPr lang="en-UG"/>
                    </a:p>
                  </a:txBody>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Strengthen  the HIV mainstreaming guidelines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7844054"/>
                  </a:ext>
                </a:extLst>
              </a:tr>
              <a:tr h="827141">
                <a:tc vMerge="1">
                  <a:txBody>
                    <a:bodyPr/>
                    <a:lstStyle/>
                    <a:p>
                      <a:endParaRPr lang="en-UG"/>
                    </a:p>
                  </a:txBody>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For infrastructure engage NITA-U, Energy Ministry, and Health in digitalization planning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a:effectLst/>
                          <a:latin typeface="Abadi MT Condensed Light" panose="020B0306030101010103" pitchFamily="34" charset="77"/>
                          <a:ea typeface="Times New Roman" panose="02020603050405020304" pitchFamily="18" charset="0"/>
                          <a:cs typeface="Times New Roman" panose="02020603050405020304" pitchFamily="18" charset="0"/>
                        </a:rPr>
                        <a:t>UAC, MOH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7803982"/>
                  </a:ext>
                </a:extLst>
              </a:tr>
              <a:tr h="1654281">
                <a:tc vMerge="1">
                  <a:txBody>
                    <a:bodyPr/>
                    <a:lstStyle/>
                    <a:p>
                      <a:endParaRPr lang="en-UG"/>
                    </a:p>
                  </a:txBody>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Functionalize the online accreditation process for </a:t>
                      </a:r>
                      <a:r>
                        <a:rPr lang="en-US" sz="2400" dirty="0" err="1">
                          <a:effectLst/>
                          <a:latin typeface="Abadi MT Condensed Light" panose="020B0306030101010103" pitchFamily="34" charset="77"/>
                          <a:ea typeface="Times New Roman" panose="02020603050405020304" pitchFamily="18" charset="0"/>
                          <a:cs typeface="Times New Roman" panose="02020603050405020304" pitchFamily="18" charset="0"/>
                        </a:rPr>
                        <a:t>NGOs,CSOs</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accreditation and complete </a:t>
                      </a:r>
                      <a:r>
                        <a:rPr lang="en-US" sz="2400" dirty="0" smtClean="0">
                          <a:effectLst/>
                          <a:latin typeface="Abadi MT Condensed Light" panose="020B0306030101010103" pitchFamily="34" charset="77"/>
                          <a:ea typeface="Times New Roman" panose="02020603050405020304" pitchFamily="18" charset="0"/>
                          <a:cs typeface="Times New Roman" panose="02020603050405020304" pitchFamily="18" charset="0"/>
                        </a:rPr>
                        <a:t>accreditation</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UAC</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66939623"/>
                  </a:ext>
                </a:extLst>
              </a:tr>
            </a:tbl>
          </a:graphicData>
        </a:graphic>
      </p:graphicFrame>
    </p:spTree>
    <p:extLst>
      <p:ext uri="{BB962C8B-B14F-4D97-AF65-F5344CB8AC3E}">
        <p14:creationId xmlns:p14="http://schemas.microsoft.com/office/powerpoint/2010/main" val="6964326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FE8A98-4052-56F5-3408-C22914C543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B537CC-2B4D-C8A5-8437-49E728C5E0AD}"/>
              </a:ext>
            </a:extLst>
          </p:cNvPr>
          <p:cNvSpPr>
            <a:spLocks noGrp="1"/>
          </p:cNvSpPr>
          <p:nvPr>
            <p:ph type="title"/>
          </p:nvPr>
        </p:nvSpPr>
        <p:spPr/>
        <p:txBody>
          <a:bodyPr/>
          <a:lstStyle/>
          <a:p>
            <a:r>
              <a:rPr lang="en-UG" dirty="0"/>
              <a:t>System Strengthening </a:t>
            </a:r>
          </a:p>
        </p:txBody>
      </p:sp>
      <p:graphicFrame>
        <p:nvGraphicFramePr>
          <p:cNvPr id="5" name="Content Placeholder 4">
            <a:extLst>
              <a:ext uri="{FF2B5EF4-FFF2-40B4-BE49-F238E27FC236}">
                <a16:creationId xmlns:a16="http://schemas.microsoft.com/office/drawing/2014/main" id="{20ECF0E3-DADC-DFCB-19FD-9C69A076F6C2}"/>
              </a:ext>
            </a:extLst>
          </p:cNvPr>
          <p:cNvGraphicFramePr>
            <a:graphicFrameLocks noGrp="1"/>
          </p:cNvGraphicFramePr>
          <p:nvPr>
            <p:ph idx="1"/>
            <p:extLst>
              <p:ext uri="{D42A27DB-BD31-4B8C-83A1-F6EECF244321}">
                <p14:modId xmlns:p14="http://schemas.microsoft.com/office/powerpoint/2010/main" val="1618834639"/>
              </p:ext>
            </p:extLst>
          </p:nvPr>
        </p:nvGraphicFramePr>
        <p:xfrm>
          <a:off x="1053548" y="1417637"/>
          <a:ext cx="10904772" cy="4952683"/>
        </p:xfrm>
        <a:graphic>
          <a:graphicData uri="http://schemas.openxmlformats.org/drawingml/2006/table">
            <a:tbl>
              <a:tblPr firstRow="1" firstCol="1" bandRow="1"/>
              <a:tblGrid>
                <a:gridCol w="1986371">
                  <a:extLst>
                    <a:ext uri="{9D8B030D-6E8A-4147-A177-3AD203B41FA5}">
                      <a16:colId xmlns:a16="http://schemas.microsoft.com/office/drawing/2014/main" val="310311840"/>
                    </a:ext>
                  </a:extLst>
                </a:gridCol>
                <a:gridCol w="7234267">
                  <a:extLst>
                    <a:ext uri="{9D8B030D-6E8A-4147-A177-3AD203B41FA5}">
                      <a16:colId xmlns:a16="http://schemas.microsoft.com/office/drawing/2014/main" val="1377476680"/>
                    </a:ext>
                  </a:extLst>
                </a:gridCol>
                <a:gridCol w="1684134">
                  <a:extLst>
                    <a:ext uri="{9D8B030D-6E8A-4147-A177-3AD203B41FA5}">
                      <a16:colId xmlns:a16="http://schemas.microsoft.com/office/drawing/2014/main" val="2047709294"/>
                    </a:ext>
                  </a:extLst>
                </a:gridCol>
              </a:tblGrid>
              <a:tr h="522349">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28600"/>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Lead Agency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57684692"/>
                  </a:ext>
                </a:extLst>
              </a:tr>
              <a:tr h="564272">
                <a:tc rowSpan="2">
                  <a:txBody>
                    <a:bodyPr/>
                    <a:lstStyle/>
                    <a:p>
                      <a:r>
                        <a:rPr lang="en-US" sz="2400" b="1">
                          <a:effectLst/>
                          <a:latin typeface="Abadi MT Condensed Light" panose="020B0306030101010103" pitchFamily="34" charset="77"/>
                          <a:ea typeface="Times New Roman" panose="02020603050405020304" pitchFamily="18" charset="0"/>
                          <a:cs typeface="Times New Roman" panose="02020603050405020304" pitchFamily="18" charset="0"/>
                        </a:rPr>
                        <a:t>Financing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Fast track the Institutionalization of NASA reporting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UAC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9591662"/>
                  </a:ext>
                </a:extLst>
              </a:tr>
              <a:tr h="564272">
                <a:tc vMerge="1">
                  <a:txBody>
                    <a:bodyPr/>
                    <a:lstStyle/>
                    <a:p>
                      <a:endParaRPr lang="en-UG"/>
                    </a:p>
                  </a:txBody>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Finalize development of the HIV Sustainability framework and roadmap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a:effectLst/>
                          <a:latin typeface="Abadi MT Condensed Light" panose="020B0306030101010103" pitchFamily="34" charset="77"/>
                          <a:ea typeface="Times New Roman" panose="02020603050405020304" pitchFamily="18" charset="0"/>
                          <a:cs typeface="Times New Roman" panose="02020603050405020304" pitchFamily="18" charset="0"/>
                        </a:rPr>
                        <a:t>UAC</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6961438"/>
                  </a:ext>
                </a:extLst>
              </a:tr>
              <a:tr h="1044698">
                <a:tc>
                  <a:txBody>
                    <a:bodyPr/>
                    <a:lstStyle/>
                    <a:p>
                      <a:r>
                        <a:rPr lang="en-US" sz="2400" b="1">
                          <a:effectLst/>
                          <a:latin typeface="Abadi MT Condensed Light" panose="020B0306030101010103" pitchFamily="34" charset="77"/>
                          <a:ea typeface="Times New Roman" panose="02020603050405020304" pitchFamily="18" charset="0"/>
                          <a:cs typeface="Times New Roman" panose="02020603050405020304" pitchFamily="18" charset="0"/>
                        </a:rPr>
                        <a:t>Human resources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Understaffing only 33% of staffing position filled according to the new staffing structure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a:effectLst/>
                          <a:latin typeface="Abadi MT Condensed Light" panose="020B0306030101010103" pitchFamily="34" charset="77"/>
                          <a:ea typeface="Times New Roman" panose="02020603050405020304" pitchFamily="18" charset="0"/>
                          <a:cs typeface="Times New Roman" panose="02020603050405020304" pitchFamily="18" charset="0"/>
                        </a:rPr>
                        <a:t>MoFPED, MOH, MOLG, MOES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20901146"/>
                  </a:ext>
                </a:extLst>
              </a:tr>
              <a:tr h="2257092">
                <a:tc>
                  <a:txBody>
                    <a:bodyPr/>
                    <a:lstStyle/>
                    <a:p>
                      <a:r>
                        <a:rPr lang="en-US" sz="2400" b="1">
                          <a:effectLst/>
                          <a:latin typeface="Abadi MT Condensed Light" panose="020B0306030101010103" pitchFamily="34" charset="77"/>
                          <a:ea typeface="Times New Roman" panose="02020603050405020304" pitchFamily="18" charset="0"/>
                          <a:cs typeface="Times New Roman" panose="02020603050405020304" pitchFamily="18" charset="0"/>
                        </a:rPr>
                        <a:t>Community systems strengthening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Expand CHEWs training to more districts as guided by the National community health strategy anchored on the Primary Health Care (PHC) systems to quicken the achievement of Universal Health Coverage (UHC). Only 4 districts had stated training of CHEWs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6831254"/>
                  </a:ext>
                </a:extLst>
              </a:tr>
            </a:tbl>
          </a:graphicData>
        </a:graphic>
      </p:graphicFrame>
    </p:spTree>
    <p:extLst>
      <p:ext uri="{BB962C8B-B14F-4D97-AF65-F5344CB8AC3E}">
        <p14:creationId xmlns:p14="http://schemas.microsoft.com/office/powerpoint/2010/main" val="3441216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7CB00C-0545-84DA-6009-A37DB60785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C4D4F0-E508-86A9-76F6-003FB09B55ED}"/>
              </a:ext>
            </a:extLst>
          </p:cNvPr>
          <p:cNvSpPr>
            <a:spLocks noGrp="1"/>
          </p:cNvSpPr>
          <p:nvPr>
            <p:ph type="title"/>
          </p:nvPr>
        </p:nvSpPr>
        <p:spPr/>
        <p:txBody>
          <a:bodyPr/>
          <a:lstStyle/>
          <a:p>
            <a:r>
              <a:rPr lang="en-UG" dirty="0"/>
              <a:t>System Strengthening </a:t>
            </a:r>
          </a:p>
        </p:txBody>
      </p:sp>
      <p:graphicFrame>
        <p:nvGraphicFramePr>
          <p:cNvPr id="5" name="Content Placeholder 4">
            <a:extLst>
              <a:ext uri="{FF2B5EF4-FFF2-40B4-BE49-F238E27FC236}">
                <a16:creationId xmlns:a16="http://schemas.microsoft.com/office/drawing/2014/main" id="{B7804973-EE70-5061-ADB4-295D1FD377AA}"/>
              </a:ext>
            </a:extLst>
          </p:cNvPr>
          <p:cNvGraphicFramePr>
            <a:graphicFrameLocks noGrp="1"/>
          </p:cNvGraphicFramePr>
          <p:nvPr>
            <p:ph idx="1"/>
            <p:extLst>
              <p:ext uri="{D42A27DB-BD31-4B8C-83A1-F6EECF244321}">
                <p14:modId xmlns:p14="http://schemas.microsoft.com/office/powerpoint/2010/main" val="3904020225"/>
              </p:ext>
            </p:extLst>
          </p:nvPr>
        </p:nvGraphicFramePr>
        <p:xfrm>
          <a:off x="1451112" y="1417638"/>
          <a:ext cx="10497049" cy="5084761"/>
        </p:xfrm>
        <a:graphic>
          <a:graphicData uri="http://schemas.openxmlformats.org/drawingml/2006/table">
            <a:tbl>
              <a:tblPr firstRow="1" firstCol="1" bandRow="1"/>
              <a:tblGrid>
                <a:gridCol w="1337463">
                  <a:extLst>
                    <a:ext uri="{9D8B030D-6E8A-4147-A177-3AD203B41FA5}">
                      <a16:colId xmlns:a16="http://schemas.microsoft.com/office/drawing/2014/main" val="310311840"/>
                    </a:ext>
                  </a:extLst>
                </a:gridCol>
                <a:gridCol w="7538421">
                  <a:extLst>
                    <a:ext uri="{9D8B030D-6E8A-4147-A177-3AD203B41FA5}">
                      <a16:colId xmlns:a16="http://schemas.microsoft.com/office/drawing/2014/main" val="1377476680"/>
                    </a:ext>
                  </a:extLst>
                </a:gridCol>
                <a:gridCol w="1621165">
                  <a:extLst>
                    <a:ext uri="{9D8B030D-6E8A-4147-A177-3AD203B41FA5}">
                      <a16:colId xmlns:a16="http://schemas.microsoft.com/office/drawing/2014/main" val="2047709294"/>
                    </a:ext>
                  </a:extLst>
                </a:gridCol>
              </a:tblGrid>
              <a:tr h="490845">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28600"/>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Lead Agency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57684692"/>
                  </a:ext>
                </a:extLst>
              </a:tr>
              <a:tr h="530240">
                <a:tc rowSpan="6">
                  <a:txBody>
                    <a:bodyPr/>
                    <a:lstStyle/>
                    <a:p>
                      <a:r>
                        <a:rPr lang="en-UG" sz="2400" b="1" dirty="0">
                          <a:effectLst/>
                          <a:latin typeface="Abadi MT Condensed Light" panose="020B0306030101010103" pitchFamily="34" charset="77"/>
                          <a:ea typeface="Times New Roman" panose="02020603050405020304" pitchFamily="18" charset="0"/>
                          <a:cs typeface="Times New Roman" panose="02020603050405020304" pitchFamily="18" charset="0"/>
                        </a:rPr>
                        <a:t>M&amp;E </a:t>
                      </a:r>
                      <a:r>
                        <a:rPr lang="en-GB" sz="2400" b="1" dirty="0" smtClean="0">
                          <a:effectLst/>
                          <a:latin typeface="Abadi MT Condensed Light" panose="020B0306030101010103" pitchFamily="34" charset="77"/>
                          <a:ea typeface="Times New Roman" panose="02020603050405020304" pitchFamily="18" charset="0"/>
                          <a:cs typeface="Times New Roman" panose="02020603050405020304" pitchFamily="18" charset="0"/>
                        </a:rPr>
                        <a:t> and research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Finalize roll out of revised HMIS tools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1224544"/>
                  </a:ext>
                </a:extLst>
              </a:tr>
              <a:tr h="1412474">
                <a:tc vMerge="1">
                  <a:txBody>
                    <a:bodyPr/>
                    <a:lstStyle/>
                    <a:p>
                      <a:endParaRPr lang="en-UG"/>
                    </a:p>
                  </a:txBody>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Conduct audits/studies/ reviews/evaluation to update knowledge of drivers of the epidemic and barriers to services </a:t>
                      </a:r>
                      <a:r>
                        <a:rPr lang="en-UG" sz="2400" dirty="0" smtClean="0">
                          <a:effectLst/>
                          <a:latin typeface="Abadi MT Condensed Light" panose="020B0306030101010103" pitchFamily="34" charset="77"/>
                          <a:ea typeface="Times New Roman" panose="02020603050405020304" pitchFamily="18" charset="0"/>
                          <a:cs typeface="Times New Roman" panose="02020603050405020304" pitchFamily="18" charset="0"/>
                        </a:rPr>
                        <a:t>access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a:effectLst/>
                          <a:latin typeface="Abadi MT Condensed Light" panose="020B0306030101010103" pitchFamily="34" charset="77"/>
                          <a:ea typeface="Times New Roman" panose="02020603050405020304" pitchFamily="18" charset="0"/>
                          <a:cs typeface="Times New Roman" panose="02020603050405020304" pitchFamily="18" charset="0"/>
                        </a:rPr>
                        <a:t>UAC, MOH, MoGLSD, MoES</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97578549"/>
                  </a:ext>
                </a:extLst>
              </a:tr>
              <a:tr h="530240">
                <a:tc vMerge="1">
                  <a:txBody>
                    <a:bodyPr/>
                    <a:lstStyle/>
                    <a:p>
                      <a:endParaRPr lang="en-UG"/>
                    </a:p>
                  </a:txBody>
                  <a:tcPr/>
                </a:tc>
                <a:tc>
                  <a:txBody>
                    <a:bodyPr/>
                    <a:lstStyle/>
                    <a:p>
                      <a:pPr marL="342900" lvl="0" indent="-342900">
                        <a:buFont typeface="Courier New" panose="02070309020205020404" pitchFamily="49" charset="0"/>
                        <a:buChar char="-"/>
                      </a:pP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Disseminate completed surveys e.g., UPHIA 2020/21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4216250"/>
                  </a:ext>
                </a:extLst>
              </a:tr>
              <a:tr h="530240">
                <a:tc vMerge="1">
                  <a:txBody>
                    <a:bodyPr/>
                    <a:lstStyle/>
                    <a:p>
                      <a:endParaRPr lang="en-UG"/>
                    </a:p>
                  </a:txBody>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Conduct UPHIA 2024/</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2</a:t>
                      </a: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5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a:effectLst/>
                          <a:latin typeface="Abadi MT Condensed Light" panose="020B0306030101010103" pitchFamily="34" charset="77"/>
                          <a:ea typeface="Times New Roman" panose="02020603050405020304" pitchFamily="18" charset="0"/>
                          <a:cs typeface="Times New Roman" panose="02020603050405020304" pitchFamily="18" charset="0"/>
                        </a:rPr>
                        <a:t>MOH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6665359"/>
                  </a:ext>
                </a:extLst>
              </a:tr>
              <a:tr h="530240">
                <a:tc vMerge="1">
                  <a:txBody>
                    <a:bodyPr/>
                    <a:lstStyle/>
                    <a:p>
                      <a:endParaRPr lang="en-UG"/>
                    </a:p>
                  </a:txBody>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Conduct KP Stigma and Distrimination Survey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 </a:t>
                      </a:r>
                      <a:r>
                        <a:rPr lang="en-US" sz="2400" dirty="0" err="1">
                          <a:effectLst/>
                          <a:latin typeface="Abadi MT Condensed Light" panose="020B0306030101010103" pitchFamily="34" charset="77"/>
                          <a:ea typeface="Times New Roman" panose="02020603050405020304" pitchFamily="18" charset="0"/>
                          <a:cs typeface="Times New Roman" panose="02020603050405020304" pitchFamily="18" charset="0"/>
                        </a:rPr>
                        <a:t>MoGLSD</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09066794"/>
                  </a:ext>
                </a:extLst>
              </a:tr>
              <a:tr h="1060482">
                <a:tc vMerge="1">
                  <a:txBody>
                    <a:bodyPr/>
                    <a:lstStyle/>
                    <a:p>
                      <a:endParaRPr lang="en-UG"/>
                    </a:p>
                  </a:txBody>
                  <a:tcPr/>
                </a:tc>
                <a:tc>
                  <a:txBody>
                    <a:bodyPr/>
                    <a:lstStyle/>
                    <a:p>
                      <a:pPr marL="342900" lvl="0" indent="-342900">
                        <a:buFont typeface="Courier New" panose="02070309020205020404" pitchFamily="49" charset="0"/>
                        <a:buChar char="-"/>
                      </a:pPr>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Finalise and disseminate the ongoing surveys, surveillance, and program evaluations programs </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(YAPS, G-ANC, NCD </a:t>
                      </a:r>
                      <a:r>
                        <a:rPr lang="en-US" sz="2400" dirty="0" err="1">
                          <a:effectLst/>
                          <a:latin typeface="Abadi MT Condensed Light" panose="020B0306030101010103" pitchFamily="34" charset="77"/>
                          <a:ea typeface="Times New Roman" panose="02020603050405020304" pitchFamily="18" charset="0"/>
                          <a:cs typeface="Times New Roman" panose="02020603050405020304" pitchFamily="18" charset="0"/>
                        </a:rPr>
                        <a:t>etc</a:t>
                      </a:r>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MOH</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58" marR="599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99059590"/>
                  </a:ext>
                </a:extLst>
              </a:tr>
            </a:tbl>
          </a:graphicData>
        </a:graphic>
      </p:graphicFrame>
    </p:spTree>
    <p:extLst>
      <p:ext uri="{BB962C8B-B14F-4D97-AF65-F5344CB8AC3E}">
        <p14:creationId xmlns:p14="http://schemas.microsoft.com/office/powerpoint/2010/main" val="2337157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9D092-25E5-6549-B5D4-53C29A78440F}"/>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BC825574-1173-1145-A3D5-E201B902FE5D}"/>
              </a:ext>
            </a:extLst>
          </p:cNvPr>
          <p:cNvPicPr>
            <a:picLocks noChangeAspect="1"/>
          </p:cNvPicPr>
          <p:nvPr/>
        </p:nvPicPr>
        <p:blipFill>
          <a:blip r:embed="rId3"/>
          <a:stretch>
            <a:fillRect/>
          </a:stretch>
        </p:blipFill>
        <p:spPr>
          <a:xfrm>
            <a:off x="2367654" y="2368549"/>
            <a:ext cx="6223295" cy="3686563"/>
          </a:xfrm>
          <a:prstGeom prst="rect">
            <a:avLst/>
          </a:prstGeom>
        </p:spPr>
      </p:pic>
    </p:spTree>
    <p:extLst>
      <p:ext uri="{BB962C8B-B14F-4D97-AF65-F5344CB8AC3E}">
        <p14:creationId xmlns:p14="http://schemas.microsoft.com/office/powerpoint/2010/main" val="2027851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CB304-A858-CAD0-8DE0-37A8034CAE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10286F-2AEE-B1B6-CEC7-DDFCF8D5FCF0}"/>
              </a:ext>
            </a:extLst>
          </p:cNvPr>
          <p:cNvSpPr>
            <a:spLocks noGrp="1"/>
          </p:cNvSpPr>
          <p:nvPr>
            <p:ph type="title"/>
          </p:nvPr>
        </p:nvSpPr>
        <p:spPr>
          <a:xfrm>
            <a:off x="609600" y="274638"/>
            <a:ext cx="10972800" cy="719275"/>
          </a:xfrm>
        </p:spPr>
        <p:txBody>
          <a:bodyPr>
            <a:normAutofit fontScale="90000"/>
          </a:bodyPr>
          <a:lstStyle/>
          <a:p>
            <a:r>
              <a:rPr lang="en-UG" b="1" dirty="0">
                <a:solidFill>
                  <a:srgbClr val="7030A0"/>
                </a:solidFill>
              </a:rPr>
              <a:t>HIV Prevention (1) </a:t>
            </a:r>
          </a:p>
        </p:txBody>
      </p:sp>
      <p:graphicFrame>
        <p:nvGraphicFramePr>
          <p:cNvPr id="5" name="Content Placeholder 4">
            <a:extLst>
              <a:ext uri="{FF2B5EF4-FFF2-40B4-BE49-F238E27FC236}">
                <a16:creationId xmlns:a16="http://schemas.microsoft.com/office/drawing/2014/main" id="{68EF842C-C886-0BF4-35A6-58AABF2C7CD1}"/>
              </a:ext>
            </a:extLst>
          </p:cNvPr>
          <p:cNvGraphicFramePr>
            <a:graphicFrameLocks noGrp="1"/>
          </p:cNvGraphicFramePr>
          <p:nvPr>
            <p:ph idx="1"/>
            <p:extLst>
              <p:ext uri="{D42A27DB-BD31-4B8C-83A1-F6EECF244321}">
                <p14:modId xmlns:p14="http://schemas.microsoft.com/office/powerpoint/2010/main" val="2492203181"/>
              </p:ext>
            </p:extLst>
          </p:nvPr>
        </p:nvGraphicFramePr>
        <p:xfrm>
          <a:off x="1136594" y="1280161"/>
          <a:ext cx="10903005" cy="5195313"/>
        </p:xfrm>
        <a:graphic>
          <a:graphicData uri="http://schemas.openxmlformats.org/drawingml/2006/table">
            <a:tbl>
              <a:tblPr firstRow="1" firstCol="1" bandRow="1"/>
              <a:tblGrid>
                <a:gridCol w="1545646">
                  <a:extLst>
                    <a:ext uri="{9D8B030D-6E8A-4147-A177-3AD203B41FA5}">
                      <a16:colId xmlns:a16="http://schemas.microsoft.com/office/drawing/2014/main" val="57204732"/>
                    </a:ext>
                  </a:extLst>
                </a:gridCol>
                <a:gridCol w="2218462">
                  <a:extLst>
                    <a:ext uri="{9D8B030D-6E8A-4147-A177-3AD203B41FA5}">
                      <a16:colId xmlns:a16="http://schemas.microsoft.com/office/drawing/2014/main" val="3341210718"/>
                    </a:ext>
                  </a:extLst>
                </a:gridCol>
                <a:gridCol w="6004676">
                  <a:extLst>
                    <a:ext uri="{9D8B030D-6E8A-4147-A177-3AD203B41FA5}">
                      <a16:colId xmlns:a16="http://schemas.microsoft.com/office/drawing/2014/main" val="2717765677"/>
                    </a:ext>
                  </a:extLst>
                </a:gridCol>
                <a:gridCol w="1134221">
                  <a:extLst>
                    <a:ext uri="{9D8B030D-6E8A-4147-A177-3AD203B41FA5}">
                      <a16:colId xmlns:a16="http://schemas.microsoft.com/office/drawing/2014/main" val="1751140597"/>
                    </a:ext>
                  </a:extLst>
                </a:gridCol>
              </a:tblGrid>
              <a:tr h="391463">
                <a:tc>
                  <a:txBody>
                    <a:bodyPr/>
                    <a:lstStyle/>
                    <a:p>
                      <a:r>
                        <a:rPr lang="en-UG" sz="20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0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GB" sz="2000" b="1" dirty="0" smtClean="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Progress</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0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Score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22579327"/>
                  </a:ext>
                </a:extLst>
              </a:tr>
              <a:tr h="1295096">
                <a:tc>
                  <a:txBody>
                    <a:bodyPr/>
                    <a:lstStyle/>
                    <a:p>
                      <a:r>
                        <a:rPr lang="en-GB" sz="24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Primary Prevention</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Scale up the “expanded Time Up” campaign</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Refined SBCC campaign that includes NCD, new PrEP options and condom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programming </a:t>
                      </a:r>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for young people rolled out</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a:t>
                      </a:r>
                    </a:p>
                    <a:p>
                      <a:endPar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340480489"/>
                  </a:ext>
                </a:extLst>
              </a:tr>
              <a:tr h="768497">
                <a:tc rowSpan="5">
                  <a:txBody>
                    <a:bodyPr/>
                    <a:lstStyle/>
                    <a:p>
                      <a:r>
                        <a:rPr lang="en-GB" sz="24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PMTCT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G" sz="2400" b="1"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5">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Scale up the Global Alliance (GA</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)/Accelerating Progress in Paediatric and PMTCT (AP3) </a:t>
                      </a:r>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Activities to fidelity.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HIV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re-testing</a:t>
                      </a:r>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r>
                        <a:rPr lang="en-UG" sz="2400" dirty="0" smtClean="0">
                          <a:effectLst/>
                          <a:latin typeface="Abadi MT Condensed Light" panose="020B0306030101010103" pitchFamily="34" charset="77"/>
                          <a:ea typeface="Times New Roman" panose="02020603050405020304" pitchFamily="18" charset="0"/>
                          <a:cs typeface="Times New Roman" panose="02020603050405020304" pitchFamily="18" charset="0"/>
                        </a:rPr>
                        <a:t>Improved from 36% to 62% </a:t>
                      </a:r>
                      <a:endParaRPr lang="en-UG"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51220313"/>
                  </a:ext>
                </a:extLst>
              </a:tr>
              <a:tr h="1174395">
                <a:tc vMerge="1">
                  <a:txBody>
                    <a:bodyPr/>
                    <a:lstStyle/>
                    <a:p>
                      <a:endParaRPr lang="en-UG"/>
                    </a:p>
                  </a:txBody>
                  <a:tcPr/>
                </a:tc>
                <a:tc vMerge="1">
                  <a:txBody>
                    <a:bodyPr/>
                    <a:lstStyle/>
                    <a:p>
                      <a:endParaRPr lang="en-UG"/>
                    </a:p>
                  </a:txBody>
                  <a:tcPr/>
                </a:tc>
                <a:tc>
                  <a:txBody>
                    <a:bodyPr/>
                    <a:lstStyle/>
                    <a:p>
                      <a:pPr algn="just"/>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Capacity building for the HWs in the MNH platform for HIV re-testing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conducted</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88190016"/>
                  </a:ext>
                </a:extLst>
              </a:tr>
              <a:tr h="391463">
                <a:tc vMerge="1">
                  <a:txBody>
                    <a:bodyPr/>
                    <a:lstStyle/>
                    <a:p>
                      <a:endParaRPr lang="en-UG"/>
                    </a:p>
                  </a:txBody>
                  <a:tcPr/>
                </a:tc>
                <a:tc vMerge="1">
                  <a:txBody>
                    <a:bodyPr/>
                    <a:lstStyle/>
                    <a:p>
                      <a:endParaRPr lang="en-UG"/>
                    </a:p>
                  </a:txBody>
                  <a:tcPr/>
                </a:tc>
                <a:tc>
                  <a:txBody>
                    <a:bodyPr/>
                    <a:lstStyle/>
                    <a:p>
                      <a:pPr algn="just"/>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Task shifting to peer mothers under AP3</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ongoing</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087434363"/>
                  </a:ext>
                </a:extLst>
              </a:tr>
              <a:tr h="391469">
                <a:tc vMerge="1">
                  <a:txBody>
                    <a:bodyPr/>
                    <a:lstStyle/>
                    <a:p>
                      <a:endParaRPr lang="en-UG"/>
                    </a:p>
                  </a:txBody>
                  <a:tcPr/>
                </a:tc>
                <a:tc vMerge="1">
                  <a:txBody>
                    <a:bodyPr/>
                    <a:lstStyle/>
                    <a:p>
                      <a:endParaRPr lang="en-UG"/>
                    </a:p>
                  </a:txBody>
                  <a:tcPr/>
                </a:tc>
                <a:tc>
                  <a:txBody>
                    <a:bodyPr/>
                    <a:lstStyle/>
                    <a:p>
                      <a:pPr algn="just"/>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Male involvement.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98129503"/>
                  </a:ext>
                </a:extLst>
              </a:tr>
              <a:tr h="782930">
                <a:tc vMerge="1">
                  <a:txBody>
                    <a:bodyPr/>
                    <a:lstStyle/>
                    <a:p>
                      <a:endParaRPr lang="en-UG"/>
                    </a:p>
                  </a:txBody>
                  <a:tcPr/>
                </a:tc>
                <a:tc vMerge="1">
                  <a:txBody>
                    <a:bodyPr/>
                    <a:lstStyle/>
                    <a:p>
                      <a:endParaRPr lang="en-UG"/>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Scaled </a:t>
                      </a:r>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up elimination of and syphilis HEP B and other STIs</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challenge is stock out of duo test kits </a:t>
                      </a:r>
                      <a:endParaRPr lang="en-UG"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184942045"/>
                  </a:ext>
                </a:extLst>
              </a:tr>
            </a:tbl>
          </a:graphicData>
        </a:graphic>
      </p:graphicFrame>
    </p:spTree>
    <p:extLst>
      <p:ext uri="{BB962C8B-B14F-4D97-AF65-F5344CB8AC3E}">
        <p14:creationId xmlns:p14="http://schemas.microsoft.com/office/powerpoint/2010/main" val="2210534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BEAA4-5425-0519-C14F-E377F4D573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97F48D-6B03-BA0D-0E8F-DC5B8DA06460}"/>
              </a:ext>
            </a:extLst>
          </p:cNvPr>
          <p:cNvSpPr>
            <a:spLocks noGrp="1"/>
          </p:cNvSpPr>
          <p:nvPr>
            <p:ph type="title"/>
          </p:nvPr>
        </p:nvSpPr>
        <p:spPr>
          <a:xfrm>
            <a:off x="2445026" y="274638"/>
            <a:ext cx="7911548" cy="759032"/>
          </a:xfrm>
        </p:spPr>
        <p:txBody>
          <a:bodyPr>
            <a:normAutofit fontScale="90000"/>
          </a:bodyPr>
          <a:lstStyle/>
          <a:p>
            <a:r>
              <a:rPr lang="en-UG" b="1" dirty="0">
                <a:solidFill>
                  <a:srgbClr val="7030A0"/>
                </a:solidFill>
              </a:rPr>
              <a:t>HIV Prevention (2)  </a:t>
            </a:r>
          </a:p>
        </p:txBody>
      </p:sp>
      <p:graphicFrame>
        <p:nvGraphicFramePr>
          <p:cNvPr id="5" name="Content Placeholder 4">
            <a:extLst>
              <a:ext uri="{FF2B5EF4-FFF2-40B4-BE49-F238E27FC236}">
                <a16:creationId xmlns:a16="http://schemas.microsoft.com/office/drawing/2014/main" id="{C0995A8C-41F5-4A90-82D4-53E11A59BFC0}"/>
              </a:ext>
            </a:extLst>
          </p:cNvPr>
          <p:cNvGraphicFramePr>
            <a:graphicFrameLocks noGrp="1"/>
          </p:cNvGraphicFramePr>
          <p:nvPr>
            <p:ph idx="1"/>
            <p:extLst>
              <p:ext uri="{D42A27DB-BD31-4B8C-83A1-F6EECF244321}">
                <p14:modId xmlns:p14="http://schemas.microsoft.com/office/powerpoint/2010/main" val="771839082"/>
              </p:ext>
            </p:extLst>
          </p:nvPr>
        </p:nvGraphicFramePr>
        <p:xfrm>
          <a:off x="1012370" y="1252331"/>
          <a:ext cx="11067869" cy="5547154"/>
        </p:xfrm>
        <a:graphic>
          <a:graphicData uri="http://schemas.openxmlformats.org/drawingml/2006/table">
            <a:tbl>
              <a:tblPr firstRow="1" firstCol="1" bandRow="1"/>
              <a:tblGrid>
                <a:gridCol w="1954896">
                  <a:extLst>
                    <a:ext uri="{9D8B030D-6E8A-4147-A177-3AD203B41FA5}">
                      <a16:colId xmlns:a16="http://schemas.microsoft.com/office/drawing/2014/main" val="57204732"/>
                    </a:ext>
                  </a:extLst>
                </a:gridCol>
                <a:gridCol w="1775254">
                  <a:extLst>
                    <a:ext uri="{9D8B030D-6E8A-4147-A177-3AD203B41FA5}">
                      <a16:colId xmlns:a16="http://schemas.microsoft.com/office/drawing/2014/main" val="3341210718"/>
                    </a:ext>
                  </a:extLst>
                </a:gridCol>
                <a:gridCol w="5769577">
                  <a:extLst>
                    <a:ext uri="{9D8B030D-6E8A-4147-A177-3AD203B41FA5}">
                      <a16:colId xmlns:a16="http://schemas.microsoft.com/office/drawing/2014/main" val="2717765677"/>
                    </a:ext>
                  </a:extLst>
                </a:gridCol>
                <a:gridCol w="1568142">
                  <a:extLst>
                    <a:ext uri="{9D8B030D-6E8A-4147-A177-3AD203B41FA5}">
                      <a16:colId xmlns:a16="http://schemas.microsoft.com/office/drawing/2014/main" val="1751140597"/>
                    </a:ext>
                  </a:extLst>
                </a:gridCol>
              </a:tblGrid>
              <a:tr h="510965">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GB" sz="2400" b="1" dirty="0" smtClean="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Progress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Score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22579327"/>
                  </a:ext>
                </a:extLst>
              </a:tr>
              <a:tr h="1511359">
                <a:tc rowSpan="4">
                  <a:txBody>
                    <a:bodyPr/>
                    <a:lstStyle/>
                    <a:p>
                      <a:r>
                        <a:rPr lang="en-GB" sz="24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AGYW</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Strengthen the Multisectoral response at  subnational level</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Harmonized </a:t>
                      </a:r>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Multi-sectoral M&amp;E framework and reporting tools for the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AGYW</a:t>
                      </a:r>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have </a:t>
                      </a:r>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been </a:t>
                      </a:r>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developed in final stages of approval</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021555019"/>
                  </a:ext>
                </a:extLst>
              </a:tr>
              <a:tr h="1237074">
                <a:tc vMerge="1">
                  <a:txBody>
                    <a:bodyPr/>
                    <a:lstStyle/>
                    <a:p>
                      <a:endParaRPr lang="en-UG"/>
                    </a:p>
                  </a:txBody>
                  <a:tcPr/>
                </a:tc>
                <a:tc rowSpan="3">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Guidelines, tools, and packages</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Standardize the risk and vulnerability assessment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tool developed, being rolled out by TASO in GF supported districts.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710655938"/>
                  </a:ext>
                </a:extLst>
              </a:tr>
              <a:tr h="824716">
                <a:tc vMerge="1">
                  <a:txBody>
                    <a:bodyPr/>
                    <a:lstStyle/>
                    <a:p>
                      <a:endParaRPr lang="en-UG"/>
                    </a:p>
                  </a:txBody>
                  <a:tcPr/>
                </a:tc>
                <a:tc vMerge="1">
                  <a:txBody>
                    <a:bodyPr/>
                    <a:lstStyle/>
                    <a:p>
                      <a:endParaRPr lang="en-UG"/>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Developed</a:t>
                      </a:r>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peer strategy</a:t>
                      </a:r>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which awaits approval and dissemination</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148059416"/>
                  </a:ext>
                </a:extLst>
              </a:tr>
              <a:tr h="1237074">
                <a:tc vMerge="1">
                  <a:txBody>
                    <a:bodyPr/>
                    <a:lstStyle/>
                    <a:p>
                      <a:endParaRPr lang="en-UG"/>
                    </a:p>
                  </a:txBody>
                  <a:tcPr/>
                </a:tc>
                <a:tc vMerge="1">
                  <a:txBody>
                    <a:bodyPr/>
                    <a:lstStyle/>
                    <a:p>
                      <a:endParaRPr lang="en-UG"/>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Development of</a:t>
                      </a:r>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HIV prevention package for the Adolescent boys and young men</a:t>
                      </a:r>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was c</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ompleted, awaiting approval and dissemination </a:t>
                      </a:r>
                      <a:endParaRPr lang="en-UG"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695970374"/>
                  </a:ext>
                </a:extLst>
              </a:tr>
            </a:tbl>
          </a:graphicData>
        </a:graphic>
      </p:graphicFrame>
    </p:spTree>
    <p:extLst>
      <p:ext uri="{BB962C8B-B14F-4D97-AF65-F5344CB8AC3E}">
        <p14:creationId xmlns:p14="http://schemas.microsoft.com/office/powerpoint/2010/main" val="2424049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EF76C-64DD-7A90-DA66-8078B42FCE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987C74-EBCA-16F3-284E-F348A5C14673}"/>
              </a:ext>
            </a:extLst>
          </p:cNvPr>
          <p:cNvSpPr>
            <a:spLocks noGrp="1"/>
          </p:cNvSpPr>
          <p:nvPr>
            <p:ph type="title"/>
          </p:nvPr>
        </p:nvSpPr>
        <p:spPr/>
        <p:txBody>
          <a:bodyPr/>
          <a:lstStyle/>
          <a:p>
            <a:r>
              <a:rPr lang="en-UG" b="1" dirty="0">
                <a:solidFill>
                  <a:srgbClr val="7030A0"/>
                </a:solidFill>
              </a:rPr>
              <a:t>HIV Prevention (3)  </a:t>
            </a:r>
          </a:p>
        </p:txBody>
      </p:sp>
      <p:graphicFrame>
        <p:nvGraphicFramePr>
          <p:cNvPr id="5" name="Content Placeholder 4">
            <a:extLst>
              <a:ext uri="{FF2B5EF4-FFF2-40B4-BE49-F238E27FC236}">
                <a16:creationId xmlns:a16="http://schemas.microsoft.com/office/drawing/2014/main" id="{82D301A7-07BA-DB7A-1BE7-5E81B9C6CA71}"/>
              </a:ext>
            </a:extLst>
          </p:cNvPr>
          <p:cNvGraphicFramePr>
            <a:graphicFrameLocks noGrp="1"/>
          </p:cNvGraphicFramePr>
          <p:nvPr>
            <p:ph idx="1"/>
            <p:extLst>
              <p:ext uri="{D42A27DB-BD31-4B8C-83A1-F6EECF244321}">
                <p14:modId xmlns:p14="http://schemas.microsoft.com/office/powerpoint/2010/main" val="3624034729"/>
              </p:ext>
            </p:extLst>
          </p:nvPr>
        </p:nvGraphicFramePr>
        <p:xfrm>
          <a:off x="795130" y="1417639"/>
          <a:ext cx="11092071" cy="5608199"/>
        </p:xfrm>
        <a:graphic>
          <a:graphicData uri="http://schemas.openxmlformats.org/drawingml/2006/table">
            <a:tbl>
              <a:tblPr firstRow="1" firstCol="1" bandRow="1"/>
              <a:tblGrid>
                <a:gridCol w="2382343">
                  <a:extLst>
                    <a:ext uri="{9D8B030D-6E8A-4147-A177-3AD203B41FA5}">
                      <a16:colId xmlns:a16="http://schemas.microsoft.com/office/drawing/2014/main" val="2776837603"/>
                    </a:ext>
                  </a:extLst>
                </a:gridCol>
                <a:gridCol w="2538706">
                  <a:extLst>
                    <a:ext uri="{9D8B030D-6E8A-4147-A177-3AD203B41FA5}">
                      <a16:colId xmlns:a16="http://schemas.microsoft.com/office/drawing/2014/main" val="3297934739"/>
                    </a:ext>
                  </a:extLst>
                </a:gridCol>
                <a:gridCol w="4977937">
                  <a:extLst>
                    <a:ext uri="{9D8B030D-6E8A-4147-A177-3AD203B41FA5}">
                      <a16:colId xmlns:a16="http://schemas.microsoft.com/office/drawing/2014/main" val="1075104118"/>
                    </a:ext>
                  </a:extLst>
                </a:gridCol>
                <a:gridCol w="1193085">
                  <a:extLst>
                    <a:ext uri="{9D8B030D-6E8A-4147-A177-3AD203B41FA5}">
                      <a16:colId xmlns:a16="http://schemas.microsoft.com/office/drawing/2014/main" val="482476508"/>
                    </a:ext>
                  </a:extLst>
                </a:gridCol>
              </a:tblGrid>
              <a:tr h="553187">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a:t>
                      </a:r>
                      <a:endParaRPr lang="en-UG"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GB" sz="2400" b="1" dirty="0" smtClean="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Progress</a:t>
                      </a:r>
                      <a:endParaRPr lang="en-UG"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Score </a:t>
                      </a:r>
                      <a:endParaRPr lang="en-UG"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937232765"/>
                  </a:ext>
                </a:extLst>
              </a:tr>
              <a:tr h="565216">
                <a:tc rowSpan="2">
                  <a:txBody>
                    <a:bodyPr/>
                    <a:lstStyle/>
                    <a:p>
                      <a:r>
                        <a:rPr lang="en-GB" sz="24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HTS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Optimize HTS integration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In March the 2024 CAST campaign integrated HIV and Malaria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81419334"/>
                  </a:ext>
                </a:extLst>
              </a:tr>
              <a:tr h="881586">
                <a:tc vMerge="1">
                  <a:txBody>
                    <a:bodyPr/>
                    <a:lstStyle/>
                    <a:p>
                      <a:endParaRPr lang="en-UG"/>
                    </a:p>
                  </a:txBody>
                  <a:tcPr/>
                </a:tc>
                <a:tc vMerge="1">
                  <a:txBody>
                    <a:bodyPr/>
                    <a:lstStyle/>
                    <a:p>
                      <a:endParaRPr lang="en-UG"/>
                    </a:p>
                  </a:txBody>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Roll out HTS Optimization guidelines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is ongoing to </a:t>
                      </a:r>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improve efficiency and mitigate stock out of test kits.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96024601"/>
                  </a:ext>
                </a:extLst>
              </a:tr>
              <a:tr h="1413041">
                <a:tc>
                  <a:txBody>
                    <a:bodyPr/>
                    <a:lstStyle/>
                    <a:p>
                      <a:r>
                        <a:rPr lang="en-GB" sz="2400" b="1">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PrEP Programming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Optimize the new PrEP technologies among KP and PP where epidemic is concentrated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MOH –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developed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data security and safety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guidelines,</a:t>
                      </a:r>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the toll out is ongoing</a:t>
                      </a:r>
                    </a:p>
                    <a:p>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Dissemination of the </a:t>
                      </a:r>
                      <a:r>
                        <a:rPr lang="en-GB" sz="2400" baseline="0" dirty="0" err="1"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PrEP</a:t>
                      </a:r>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guidelines including popularisation of available options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560218414"/>
                  </a:ext>
                </a:extLst>
              </a:tr>
              <a:tr h="881586">
                <a:tc>
                  <a:txBody>
                    <a:bodyPr/>
                    <a:lstStyle/>
                    <a:p>
                      <a:r>
                        <a:rPr lang="en-GB" sz="2400" b="1">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Condom Programming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Roll out a condom tracking system</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Condom </a:t>
                      </a:r>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distribution and tracking systems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was developed and awaits clearance</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FFFFFF"/>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28432028"/>
                  </a:ext>
                </a:extLst>
              </a:tr>
              <a:tr h="881586">
                <a:tc>
                  <a:txBody>
                    <a:bodyPr/>
                    <a:lstStyle/>
                    <a:p>
                      <a:r>
                        <a:rPr lang="en-GB" sz="24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KP</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Disseminate findings of the Legal Environmental Assessment</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Only</a:t>
                      </a:r>
                      <a:r>
                        <a:rPr lang="en-GB" sz="24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done</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national</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543112490"/>
                  </a:ext>
                </a:extLst>
              </a:tr>
            </a:tbl>
          </a:graphicData>
        </a:graphic>
      </p:graphicFrame>
    </p:spTree>
    <p:extLst>
      <p:ext uri="{BB962C8B-B14F-4D97-AF65-F5344CB8AC3E}">
        <p14:creationId xmlns:p14="http://schemas.microsoft.com/office/powerpoint/2010/main" val="2359294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EBCD20-12BB-5A96-0916-5A2BF39567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6B34D9-3576-E997-7EB8-A7D0CC4CA885}"/>
              </a:ext>
            </a:extLst>
          </p:cNvPr>
          <p:cNvSpPr>
            <a:spLocks noGrp="1"/>
          </p:cNvSpPr>
          <p:nvPr>
            <p:ph type="title"/>
          </p:nvPr>
        </p:nvSpPr>
        <p:spPr/>
        <p:txBody>
          <a:bodyPr/>
          <a:lstStyle/>
          <a:p>
            <a:r>
              <a:rPr lang="en-UG" b="1" dirty="0">
                <a:solidFill>
                  <a:srgbClr val="7030A0"/>
                </a:solidFill>
              </a:rPr>
              <a:t>Care and Treatment </a:t>
            </a:r>
          </a:p>
        </p:txBody>
      </p:sp>
      <p:graphicFrame>
        <p:nvGraphicFramePr>
          <p:cNvPr id="5" name="Content Placeholder 4">
            <a:extLst>
              <a:ext uri="{FF2B5EF4-FFF2-40B4-BE49-F238E27FC236}">
                <a16:creationId xmlns:a16="http://schemas.microsoft.com/office/drawing/2014/main" id="{B83B7D6A-82D5-8D7F-5FA0-FF0824F600B4}"/>
              </a:ext>
            </a:extLst>
          </p:cNvPr>
          <p:cNvGraphicFramePr>
            <a:graphicFrameLocks noGrp="1"/>
          </p:cNvGraphicFramePr>
          <p:nvPr>
            <p:ph idx="1"/>
            <p:extLst>
              <p:ext uri="{D42A27DB-BD31-4B8C-83A1-F6EECF244321}">
                <p14:modId xmlns:p14="http://schemas.microsoft.com/office/powerpoint/2010/main" val="1714852838"/>
              </p:ext>
            </p:extLst>
          </p:nvPr>
        </p:nvGraphicFramePr>
        <p:xfrm>
          <a:off x="1137920" y="1417638"/>
          <a:ext cx="10830559" cy="5247322"/>
        </p:xfrm>
        <a:graphic>
          <a:graphicData uri="http://schemas.openxmlformats.org/drawingml/2006/table">
            <a:tbl>
              <a:tblPr firstRow="1" firstCol="1" bandRow="1"/>
              <a:tblGrid>
                <a:gridCol w="2058509">
                  <a:extLst>
                    <a:ext uri="{9D8B030D-6E8A-4147-A177-3AD203B41FA5}">
                      <a16:colId xmlns:a16="http://schemas.microsoft.com/office/drawing/2014/main" val="360875199"/>
                    </a:ext>
                  </a:extLst>
                </a:gridCol>
                <a:gridCol w="3321684">
                  <a:extLst>
                    <a:ext uri="{9D8B030D-6E8A-4147-A177-3AD203B41FA5}">
                      <a16:colId xmlns:a16="http://schemas.microsoft.com/office/drawing/2014/main" val="1468169106"/>
                    </a:ext>
                  </a:extLst>
                </a:gridCol>
                <a:gridCol w="4421113">
                  <a:extLst>
                    <a:ext uri="{9D8B030D-6E8A-4147-A177-3AD203B41FA5}">
                      <a16:colId xmlns:a16="http://schemas.microsoft.com/office/drawing/2014/main" val="2538167857"/>
                    </a:ext>
                  </a:extLst>
                </a:gridCol>
                <a:gridCol w="1029253">
                  <a:extLst>
                    <a:ext uri="{9D8B030D-6E8A-4147-A177-3AD203B41FA5}">
                      <a16:colId xmlns:a16="http://schemas.microsoft.com/office/drawing/2014/main" val="3990507567"/>
                    </a:ext>
                  </a:extLst>
                </a:gridCol>
              </a:tblGrid>
              <a:tr h="741460">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GB" sz="2400" b="1" dirty="0" smtClean="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progress</a:t>
                      </a:r>
                      <a:r>
                        <a:rPr lang="en-UG" sz="2400" b="1" dirty="0" smtClean="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Score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8723659"/>
                  </a:ext>
                </a:extLst>
              </a:tr>
              <a:tr h="1749086">
                <a:tc rowSpan="2">
                  <a:txBody>
                    <a:bodyPr/>
                    <a:lstStyle/>
                    <a:p>
                      <a:r>
                        <a:rPr lang="en-GB" sz="24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DSD models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76" marR="466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Refine DSDM models optimizing community human resource.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76" marR="466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Roll out of community model is ongoing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76" marR="466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76" marR="466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15130261"/>
                  </a:ext>
                </a:extLst>
              </a:tr>
              <a:tr h="2756776">
                <a:tc vMerge="1">
                  <a:txBody>
                    <a:bodyPr/>
                    <a:lstStyle/>
                    <a:p>
                      <a:endParaRPr lang="en-UG"/>
                    </a:p>
                  </a:txBody>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Conduct Evaluation of DSD (YAPS, Integrated community, G-ANC/PNC, HIV&amp;NCD integration.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76" marR="466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Data collection completed for GANC/PNC and NCD evaluations. (June 2024)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76" marR="466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76" marR="466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815772022"/>
                  </a:ext>
                </a:extLst>
              </a:tr>
            </a:tbl>
          </a:graphicData>
        </a:graphic>
      </p:graphicFrame>
    </p:spTree>
    <p:extLst>
      <p:ext uri="{BB962C8B-B14F-4D97-AF65-F5344CB8AC3E}">
        <p14:creationId xmlns:p14="http://schemas.microsoft.com/office/powerpoint/2010/main" val="1558356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7F923E-4A55-6439-6CE8-97457515D9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C7F4A9-A2C9-6979-8489-552FC77263C5}"/>
              </a:ext>
            </a:extLst>
          </p:cNvPr>
          <p:cNvSpPr>
            <a:spLocks noGrp="1"/>
          </p:cNvSpPr>
          <p:nvPr>
            <p:ph type="title"/>
          </p:nvPr>
        </p:nvSpPr>
        <p:spPr>
          <a:xfrm>
            <a:off x="2171700" y="274638"/>
            <a:ext cx="8098971" cy="1143000"/>
          </a:xfrm>
        </p:spPr>
        <p:txBody>
          <a:bodyPr>
            <a:normAutofit fontScale="90000"/>
          </a:bodyPr>
          <a:lstStyle/>
          <a:p>
            <a:r>
              <a:rPr lang="en-UG" b="1" dirty="0">
                <a:solidFill>
                  <a:srgbClr val="7030A0"/>
                </a:solidFill>
              </a:rPr>
              <a:t>Social Support &amp; Social Protection </a:t>
            </a:r>
            <a:r>
              <a:rPr lang="en-UG" dirty="0"/>
              <a:t>(1)</a:t>
            </a:r>
          </a:p>
        </p:txBody>
      </p:sp>
      <p:graphicFrame>
        <p:nvGraphicFramePr>
          <p:cNvPr id="5" name="Content Placeholder 4">
            <a:extLst>
              <a:ext uri="{FF2B5EF4-FFF2-40B4-BE49-F238E27FC236}">
                <a16:creationId xmlns:a16="http://schemas.microsoft.com/office/drawing/2014/main" id="{1262925D-8A11-3B6E-43D5-9F3B92549B5A}"/>
              </a:ext>
            </a:extLst>
          </p:cNvPr>
          <p:cNvGraphicFramePr>
            <a:graphicFrameLocks noGrp="1"/>
          </p:cNvGraphicFramePr>
          <p:nvPr>
            <p:ph idx="1"/>
            <p:extLst>
              <p:ext uri="{D42A27DB-BD31-4B8C-83A1-F6EECF244321}">
                <p14:modId xmlns:p14="http://schemas.microsoft.com/office/powerpoint/2010/main" val="1937517783"/>
              </p:ext>
            </p:extLst>
          </p:nvPr>
        </p:nvGraphicFramePr>
        <p:xfrm>
          <a:off x="1292860" y="1513840"/>
          <a:ext cx="10675620" cy="5019039"/>
        </p:xfrm>
        <a:graphic>
          <a:graphicData uri="http://schemas.openxmlformats.org/drawingml/2006/table">
            <a:tbl>
              <a:tblPr firstRow="1" firstCol="1" bandRow="1"/>
              <a:tblGrid>
                <a:gridCol w="1903405">
                  <a:extLst>
                    <a:ext uri="{9D8B030D-6E8A-4147-A177-3AD203B41FA5}">
                      <a16:colId xmlns:a16="http://schemas.microsoft.com/office/drawing/2014/main" val="1023431173"/>
                    </a:ext>
                  </a:extLst>
                </a:gridCol>
                <a:gridCol w="4261971">
                  <a:extLst>
                    <a:ext uri="{9D8B030D-6E8A-4147-A177-3AD203B41FA5}">
                      <a16:colId xmlns:a16="http://schemas.microsoft.com/office/drawing/2014/main" val="1845030170"/>
                    </a:ext>
                  </a:extLst>
                </a:gridCol>
                <a:gridCol w="3289581">
                  <a:extLst>
                    <a:ext uri="{9D8B030D-6E8A-4147-A177-3AD203B41FA5}">
                      <a16:colId xmlns:a16="http://schemas.microsoft.com/office/drawing/2014/main" val="2674330471"/>
                    </a:ext>
                  </a:extLst>
                </a:gridCol>
                <a:gridCol w="1220663">
                  <a:extLst>
                    <a:ext uri="{9D8B030D-6E8A-4147-A177-3AD203B41FA5}">
                      <a16:colId xmlns:a16="http://schemas.microsoft.com/office/drawing/2014/main" val="3899408797"/>
                    </a:ext>
                  </a:extLst>
                </a:gridCol>
              </a:tblGrid>
              <a:tr h="915946">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GB" sz="2400" b="1" dirty="0" smtClean="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progress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Score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692437908"/>
                  </a:ext>
                </a:extLst>
              </a:tr>
              <a:tr h="1419272">
                <a:tc rowSpan="3">
                  <a:txBody>
                    <a:bodyPr/>
                    <a:lstStyle/>
                    <a:p>
                      <a:r>
                        <a:rPr lang="en-GB" sz="24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Stigma and discrimination reduction</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Dissemination </a:t>
                      </a:r>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of the National Policy Guidelines for Ending Stigma and Discrimination across all levels.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Anti-Stigma Policy Guidelines disseminated and implemented</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567785279"/>
                  </a:ext>
                </a:extLst>
              </a:tr>
              <a:tr h="854720">
                <a:tc vMerge="1">
                  <a:txBody>
                    <a:bodyPr/>
                    <a:lstStyle/>
                    <a:p>
                      <a:endParaRPr lang="en-UG"/>
                    </a:p>
                  </a:txBody>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Complete the Stigma Index Study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Stigma study completed and disseminated</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73039819"/>
                  </a:ext>
                </a:extLst>
              </a:tr>
              <a:tr h="1829101">
                <a:tc vMerge="1">
                  <a:txBody>
                    <a:bodyPr/>
                    <a:lstStyle/>
                    <a:p>
                      <a:endParaRPr lang="en-UG"/>
                    </a:p>
                  </a:txBody>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Invest in media relations to create favourable conditions for increased strategic reporting on HIV related cases</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Media engagements held to orient media houses on strategic reporting on stigma and discrimination</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4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551815023"/>
                  </a:ext>
                </a:extLst>
              </a:tr>
            </a:tbl>
          </a:graphicData>
        </a:graphic>
      </p:graphicFrame>
    </p:spTree>
    <p:extLst>
      <p:ext uri="{BB962C8B-B14F-4D97-AF65-F5344CB8AC3E}">
        <p14:creationId xmlns:p14="http://schemas.microsoft.com/office/powerpoint/2010/main" val="1972534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9EA469-FA70-0A5A-038F-53937AE8F0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9474A4-3D5D-219E-90F0-40C150289C5F}"/>
              </a:ext>
            </a:extLst>
          </p:cNvPr>
          <p:cNvSpPr>
            <a:spLocks noGrp="1"/>
          </p:cNvSpPr>
          <p:nvPr>
            <p:ph type="title"/>
          </p:nvPr>
        </p:nvSpPr>
        <p:spPr>
          <a:xfrm>
            <a:off x="2171700" y="274638"/>
            <a:ext cx="8164286" cy="1143000"/>
          </a:xfrm>
        </p:spPr>
        <p:txBody>
          <a:bodyPr>
            <a:normAutofit/>
          </a:bodyPr>
          <a:lstStyle/>
          <a:p>
            <a:r>
              <a:rPr lang="en-UG" sz="4000" dirty="0">
                <a:solidFill>
                  <a:srgbClr val="7030A0"/>
                </a:solidFill>
              </a:rPr>
              <a:t>Social Support &amp; Social Protection (2)</a:t>
            </a:r>
          </a:p>
        </p:txBody>
      </p:sp>
      <p:graphicFrame>
        <p:nvGraphicFramePr>
          <p:cNvPr id="5" name="Content Placeholder 4">
            <a:extLst>
              <a:ext uri="{FF2B5EF4-FFF2-40B4-BE49-F238E27FC236}">
                <a16:creationId xmlns:a16="http://schemas.microsoft.com/office/drawing/2014/main" id="{0B084B90-51A6-1472-53DA-B7DA6B56F88C}"/>
              </a:ext>
            </a:extLst>
          </p:cNvPr>
          <p:cNvGraphicFramePr>
            <a:graphicFrameLocks noGrp="1"/>
          </p:cNvGraphicFramePr>
          <p:nvPr>
            <p:ph idx="1"/>
            <p:extLst>
              <p:ext uri="{D42A27DB-BD31-4B8C-83A1-F6EECF244321}">
                <p14:modId xmlns:p14="http://schemas.microsoft.com/office/powerpoint/2010/main" val="1116273868"/>
              </p:ext>
            </p:extLst>
          </p:nvPr>
        </p:nvGraphicFramePr>
        <p:xfrm>
          <a:off x="832758" y="1289957"/>
          <a:ext cx="10668362" cy="5625996"/>
        </p:xfrm>
        <a:graphic>
          <a:graphicData uri="http://schemas.openxmlformats.org/drawingml/2006/table">
            <a:tbl>
              <a:tblPr firstRow="1" firstCol="1" bandRow="1"/>
              <a:tblGrid>
                <a:gridCol w="2333163">
                  <a:extLst>
                    <a:ext uri="{9D8B030D-6E8A-4147-A177-3AD203B41FA5}">
                      <a16:colId xmlns:a16="http://schemas.microsoft.com/office/drawing/2014/main" val="1023431173"/>
                    </a:ext>
                  </a:extLst>
                </a:gridCol>
                <a:gridCol w="3651908">
                  <a:extLst>
                    <a:ext uri="{9D8B030D-6E8A-4147-A177-3AD203B41FA5}">
                      <a16:colId xmlns:a16="http://schemas.microsoft.com/office/drawing/2014/main" val="1845030170"/>
                    </a:ext>
                  </a:extLst>
                </a:gridCol>
                <a:gridCol w="3372942">
                  <a:extLst>
                    <a:ext uri="{9D8B030D-6E8A-4147-A177-3AD203B41FA5}">
                      <a16:colId xmlns:a16="http://schemas.microsoft.com/office/drawing/2014/main" val="2674330471"/>
                    </a:ext>
                  </a:extLst>
                </a:gridCol>
                <a:gridCol w="1310349">
                  <a:extLst>
                    <a:ext uri="{9D8B030D-6E8A-4147-A177-3AD203B41FA5}">
                      <a16:colId xmlns:a16="http://schemas.microsoft.com/office/drawing/2014/main" val="3899408797"/>
                    </a:ext>
                  </a:extLst>
                </a:gridCol>
              </a:tblGrid>
              <a:tr h="562451">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a:t>
                      </a:r>
                      <a:endParaRPr lang="en-UG"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GB" sz="2400" b="1" dirty="0" smtClean="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Progress</a:t>
                      </a:r>
                      <a:endParaRPr lang="en-UG"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Score </a:t>
                      </a:r>
                      <a:endParaRPr lang="en-UG"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692437908"/>
                  </a:ext>
                </a:extLst>
              </a:tr>
              <a:tr h="1293898">
                <a:tc rowSpan="2">
                  <a:txBody>
                    <a:bodyPr/>
                    <a:lstStyle/>
                    <a:p>
                      <a:r>
                        <a:rPr lang="en-GB" sz="2400" b="1">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Socio-economic strengthening</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G" sz="2400" b="1">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Scale up comprehensive AGYW socioeconomic intervention to 18 high incidence districts.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Vulnerable AGYW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reached. MOGLSD is rolling out joint program on adolescents and Teenage Pregnancy in 24 districts</a:t>
                      </a:r>
                      <a:endParaRPr lang="en-UG"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933129395"/>
                  </a:ext>
                </a:extLst>
              </a:tr>
              <a:tr h="3234745">
                <a:tc vMerge="1">
                  <a:txBody>
                    <a:bodyPr/>
                    <a:lstStyle/>
                    <a:p>
                      <a:endParaRPr lang="en-UG"/>
                    </a:p>
                  </a:txBody>
                  <a:tcPr>
                    <a:lnT w="12700" cap="flat" cmpd="sng" algn="ctr">
                      <a:solidFill>
                        <a:srgbClr val="000000"/>
                      </a:solidFill>
                      <a:prstDash val="solid"/>
                      <a:round/>
                      <a:headEnd type="none" w="med" len="med"/>
                      <a:tailEnd type="none" w="med" len="med"/>
                    </a:lnT>
                  </a:tcPr>
                </a:tc>
                <a:tc>
                  <a:txBody>
                    <a:bodyPr/>
                    <a:lstStyle/>
                    <a:p>
                      <a:r>
                        <a:rPr lang="en-GB" sz="240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Continue with household economic recovery programs targeting households whose livelihoods were severely affected by the COVID-19 pandemic and the associated measures and integration into the PDM.</a:t>
                      </a:r>
                      <a:endParaRPr lang="en-UG"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Resources for ongoing programmes sustained and programmes integrated into PDM</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581431462"/>
                  </a:ext>
                </a:extLst>
              </a:tr>
            </a:tbl>
          </a:graphicData>
        </a:graphic>
      </p:graphicFrame>
    </p:spTree>
    <p:extLst>
      <p:ext uri="{BB962C8B-B14F-4D97-AF65-F5344CB8AC3E}">
        <p14:creationId xmlns:p14="http://schemas.microsoft.com/office/powerpoint/2010/main" val="1467631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2F5749-9FB4-EAED-31BD-585CA067FD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5FAFB4-3A9A-8E75-E38C-734F07B0BDD4}"/>
              </a:ext>
            </a:extLst>
          </p:cNvPr>
          <p:cNvSpPr>
            <a:spLocks noGrp="1"/>
          </p:cNvSpPr>
          <p:nvPr>
            <p:ph type="title"/>
          </p:nvPr>
        </p:nvSpPr>
        <p:spPr>
          <a:xfrm>
            <a:off x="2365513" y="274638"/>
            <a:ext cx="8030818" cy="1143000"/>
          </a:xfrm>
        </p:spPr>
        <p:txBody>
          <a:bodyPr>
            <a:normAutofit/>
          </a:bodyPr>
          <a:lstStyle/>
          <a:p>
            <a:r>
              <a:rPr lang="en-UG" sz="3600" b="1" dirty="0">
                <a:solidFill>
                  <a:srgbClr val="7030A0"/>
                </a:solidFill>
              </a:rPr>
              <a:t>Social Support and Social Protection (3) </a:t>
            </a:r>
          </a:p>
        </p:txBody>
      </p:sp>
      <p:graphicFrame>
        <p:nvGraphicFramePr>
          <p:cNvPr id="5" name="Content Placeholder 4">
            <a:extLst>
              <a:ext uri="{FF2B5EF4-FFF2-40B4-BE49-F238E27FC236}">
                <a16:creationId xmlns:a16="http://schemas.microsoft.com/office/drawing/2014/main" id="{7EADA50A-5E95-2122-F468-DE6AFA68CB93}"/>
              </a:ext>
            </a:extLst>
          </p:cNvPr>
          <p:cNvGraphicFramePr>
            <a:graphicFrameLocks noGrp="1"/>
          </p:cNvGraphicFramePr>
          <p:nvPr>
            <p:ph idx="1"/>
            <p:extLst>
              <p:ext uri="{D42A27DB-BD31-4B8C-83A1-F6EECF244321}">
                <p14:modId xmlns:p14="http://schemas.microsoft.com/office/powerpoint/2010/main" val="3893266281"/>
              </p:ext>
            </p:extLst>
          </p:nvPr>
        </p:nvGraphicFramePr>
        <p:xfrm>
          <a:off x="874927" y="1336359"/>
          <a:ext cx="11011989" cy="5821118"/>
        </p:xfrm>
        <a:graphic>
          <a:graphicData uri="http://schemas.openxmlformats.org/drawingml/2006/table">
            <a:tbl>
              <a:tblPr firstRow="1" firstCol="1" bandRow="1"/>
              <a:tblGrid>
                <a:gridCol w="2122188">
                  <a:extLst>
                    <a:ext uri="{9D8B030D-6E8A-4147-A177-3AD203B41FA5}">
                      <a16:colId xmlns:a16="http://schemas.microsoft.com/office/drawing/2014/main" val="3903162778"/>
                    </a:ext>
                  </a:extLst>
                </a:gridCol>
                <a:gridCol w="3301800">
                  <a:extLst>
                    <a:ext uri="{9D8B030D-6E8A-4147-A177-3AD203B41FA5}">
                      <a16:colId xmlns:a16="http://schemas.microsoft.com/office/drawing/2014/main" val="1456696255"/>
                    </a:ext>
                  </a:extLst>
                </a:gridCol>
                <a:gridCol w="4564503">
                  <a:extLst>
                    <a:ext uri="{9D8B030D-6E8A-4147-A177-3AD203B41FA5}">
                      <a16:colId xmlns:a16="http://schemas.microsoft.com/office/drawing/2014/main" val="2375920064"/>
                    </a:ext>
                  </a:extLst>
                </a:gridCol>
                <a:gridCol w="1023498">
                  <a:extLst>
                    <a:ext uri="{9D8B030D-6E8A-4147-A177-3AD203B41FA5}">
                      <a16:colId xmlns:a16="http://schemas.microsoft.com/office/drawing/2014/main" val="2909090033"/>
                    </a:ext>
                  </a:extLst>
                </a:gridCol>
              </a:tblGrid>
              <a:tr h="276932">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GB" sz="2400" b="1" dirty="0" smtClean="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Progress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4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Score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76817795"/>
                  </a:ext>
                </a:extLst>
              </a:tr>
              <a:tr h="553865">
                <a:tc rowSpan="3">
                  <a:txBody>
                    <a:bodyPr/>
                    <a:lstStyle/>
                    <a:p>
                      <a:r>
                        <a:rPr lang="en-GB" sz="24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Gender-Based Violence</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24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Expand availability of psycho-social support to GBV survivors.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Psycho-social support </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Done in refugee settlement with support of UNHCR.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868245010"/>
                  </a:ext>
                </a:extLst>
              </a:tr>
              <a:tr h="1384661">
                <a:tc vMerge="1">
                  <a:txBody>
                    <a:bodyPr/>
                    <a:lstStyle/>
                    <a:p>
                      <a:endParaRPr lang="en-UG"/>
                    </a:p>
                  </a:txBody>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Train PLHIV, KPs, vulnerable groups, law enforcement officers and communities on rights awareness and legal literacy to facilitate early reporting of GBV incidents.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err="1"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MoGLSD</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PLHIV Networks, PLHIV-led CSOs, Human Rights CSOs</a:t>
                      </a:r>
                      <a:endParaRPr lang="en-UG"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G" sz="2400" dirty="0" smtClean="0">
                          <a:effectLst/>
                          <a:latin typeface="Abadi MT Condensed Light" panose="020B0306030101010103" pitchFamily="34" charset="77"/>
                          <a:ea typeface="Times New Roman" panose="02020603050405020304" pitchFamily="18" charset="0"/>
                          <a:cs typeface="Times New Roman" panose="02020603050405020304" pitchFamily="18" charset="0"/>
                        </a:rPr>
                        <a:t>Training ongoing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83005319"/>
                  </a:ext>
                </a:extLst>
              </a:tr>
              <a:tr h="830797">
                <a:tc vMerge="1">
                  <a:txBody>
                    <a:bodyPr/>
                    <a:lstStyle/>
                    <a:p>
                      <a:endParaRPr lang="en-UG"/>
                    </a:p>
                  </a:txBody>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Conduct a bottleneck analysis on GBV/VAC cascade from event to conviction of perpetuators.</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Multi sectoral engagement (</a:t>
                      </a:r>
                      <a:r>
                        <a:rPr lang="en-GB" sz="2400" dirty="0" err="1"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MoH</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r>
                        <a:rPr lang="en-GB" sz="2400" dirty="0" err="1"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MoGLSD</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r>
                        <a:rPr lang="en-GB" sz="2400" dirty="0" err="1"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MoJCA</a:t>
                      </a:r>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is not yet done</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29866323"/>
                  </a:ext>
                </a:extLst>
              </a:tr>
              <a:tr h="1797758">
                <a:tc>
                  <a:txBody>
                    <a:bodyPr/>
                    <a:lstStyle/>
                    <a:p>
                      <a:r>
                        <a:rPr lang="en-GB" sz="24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Child Protection&amp; Violence against Children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Harmonise monitoring mechanisms for GBV/VAC</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Conducted engagements with stakeholders; working on revision of the GBV policy; Steering committee in place.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4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576" marR="50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222403056"/>
                  </a:ext>
                </a:extLst>
              </a:tr>
            </a:tbl>
          </a:graphicData>
        </a:graphic>
      </p:graphicFrame>
    </p:spTree>
    <p:extLst>
      <p:ext uri="{BB962C8B-B14F-4D97-AF65-F5344CB8AC3E}">
        <p14:creationId xmlns:p14="http://schemas.microsoft.com/office/powerpoint/2010/main" val="408779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B99DC-8F23-0915-EBC1-A0C77209D11E}"/>
            </a:ext>
          </a:extLst>
        </p:cNvPr>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3863823-380C-5D62-3815-F9A84B9138E9}"/>
              </a:ext>
            </a:extLst>
          </p:cNvPr>
          <p:cNvGraphicFramePr>
            <a:graphicFrameLocks noGrp="1"/>
          </p:cNvGraphicFramePr>
          <p:nvPr>
            <p:ph idx="1"/>
            <p:extLst>
              <p:ext uri="{D42A27DB-BD31-4B8C-83A1-F6EECF244321}">
                <p14:modId xmlns:p14="http://schemas.microsoft.com/office/powerpoint/2010/main" val="2579555837"/>
              </p:ext>
            </p:extLst>
          </p:nvPr>
        </p:nvGraphicFramePr>
        <p:xfrm>
          <a:off x="1524904" y="1417637"/>
          <a:ext cx="9610456" cy="4639834"/>
        </p:xfrm>
        <a:graphic>
          <a:graphicData uri="http://schemas.openxmlformats.org/drawingml/2006/table">
            <a:tbl>
              <a:tblPr firstRow="1" firstCol="1" bandRow="1"/>
              <a:tblGrid>
                <a:gridCol w="1735895">
                  <a:extLst>
                    <a:ext uri="{9D8B030D-6E8A-4147-A177-3AD203B41FA5}">
                      <a16:colId xmlns:a16="http://schemas.microsoft.com/office/drawing/2014/main" val="1823427082"/>
                    </a:ext>
                  </a:extLst>
                </a:gridCol>
                <a:gridCol w="2302197">
                  <a:extLst>
                    <a:ext uri="{9D8B030D-6E8A-4147-A177-3AD203B41FA5}">
                      <a16:colId xmlns:a16="http://schemas.microsoft.com/office/drawing/2014/main" val="2675100339"/>
                    </a:ext>
                  </a:extLst>
                </a:gridCol>
                <a:gridCol w="4534629">
                  <a:extLst>
                    <a:ext uri="{9D8B030D-6E8A-4147-A177-3AD203B41FA5}">
                      <a16:colId xmlns:a16="http://schemas.microsoft.com/office/drawing/2014/main" val="1723465500"/>
                    </a:ext>
                  </a:extLst>
                </a:gridCol>
                <a:gridCol w="1037735">
                  <a:extLst>
                    <a:ext uri="{9D8B030D-6E8A-4147-A177-3AD203B41FA5}">
                      <a16:colId xmlns:a16="http://schemas.microsoft.com/office/drawing/2014/main" val="2265059787"/>
                    </a:ext>
                  </a:extLst>
                </a:gridCol>
              </a:tblGrid>
              <a:tr h="542614">
                <a:tc>
                  <a:txBody>
                    <a:bodyPr/>
                    <a:lstStyle/>
                    <a:p>
                      <a:r>
                        <a:rPr lang="en-UG" sz="20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Undertaking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0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Activity</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GB" sz="2000" b="1" smtClean="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Progress</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r>
                        <a:rPr lang="en-UG" sz="2000" b="1" dirty="0">
                          <a:solidFill>
                            <a:srgbClr val="000000"/>
                          </a:solidFill>
                          <a:effectLst/>
                          <a:latin typeface="Abadi MT Condensed Light" panose="020B0306030101010103" pitchFamily="34" charset="77"/>
                          <a:ea typeface="Times New Roman" panose="02020603050405020304" pitchFamily="18" charset="0"/>
                          <a:cs typeface="Times New Roman" panose="02020603050405020304" pitchFamily="18" charset="0"/>
                        </a:rPr>
                        <a:t>Score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88114919"/>
                  </a:ext>
                </a:extLst>
              </a:tr>
              <a:tr h="1024305">
                <a:tc rowSpan="3">
                  <a:txBody>
                    <a:bodyPr/>
                    <a:lstStyle/>
                    <a:p>
                      <a:r>
                        <a:rPr lang="en-GB" sz="20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Governance and Leadership</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Disseminate findings of national stigma survey</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Disseminate findings of the </a:t>
                      </a:r>
                      <a:r>
                        <a:rPr lang="en-GB" sz="20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National stigma Index </a:t>
                      </a:r>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S</a:t>
                      </a:r>
                      <a:r>
                        <a:rPr lang="en-GB" sz="20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urvey </a:t>
                      </a:r>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conducted by MakSPH (MOH, CSOs.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553148029"/>
                  </a:ext>
                </a:extLst>
              </a:tr>
              <a:tr h="682870">
                <a:tc vMerge="1">
                  <a:txBody>
                    <a:bodyPr/>
                    <a:lstStyle/>
                    <a:p>
                      <a:endParaRPr lang="en-UG"/>
                    </a:p>
                  </a:txBody>
                  <a:tcPr/>
                </a:tc>
                <a:tc rowSpan="2">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Capacity Building of the RRH</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Capacity building for RRHs in line with the Regional Strategy.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000" dirty="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754797710"/>
                  </a:ext>
                </a:extLst>
              </a:tr>
              <a:tr h="341435">
                <a:tc vMerge="1">
                  <a:txBody>
                    <a:bodyPr/>
                    <a:lstStyle/>
                    <a:p>
                      <a:endParaRPr lang="en-UG"/>
                    </a:p>
                  </a:txBody>
                  <a:tcPr/>
                </a:tc>
                <a:tc vMerge="1">
                  <a:txBody>
                    <a:bodyPr/>
                    <a:lstStyle/>
                    <a:p>
                      <a:endParaRPr lang="en-UG"/>
                    </a:p>
                  </a:txBody>
                  <a:tcPr/>
                </a:tc>
                <a:tc>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Conduct annual RRH capacity assessment.</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G" sz="2000">
                          <a:effectLst/>
                          <a:latin typeface="Abadi MT Condensed Light" panose="020B0306030101010103" pitchFamily="34" charset="77"/>
                          <a:ea typeface="Times New Roman" panose="02020603050405020304" pitchFamily="18" charset="0"/>
                          <a:cs typeface="Times New Roman" panose="02020603050405020304" pitchFamily="18" charset="0"/>
                        </a:rPr>
                        <a:t> </a:t>
                      </a:r>
                      <a:endParaRPr lang="en-UG"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229811870"/>
                  </a:ext>
                </a:extLst>
              </a:tr>
              <a:tr h="682870">
                <a:tc rowSpan="3">
                  <a:txBody>
                    <a:bodyPr/>
                    <a:lstStyle/>
                    <a:p>
                      <a:r>
                        <a:rPr lang="en-GB" sz="2000" b="1"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Financing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r>
                        <a:rPr lang="en-UG"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Ensuring sustainability of the response</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Developed the Resource mobilization strategy</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77449869"/>
                  </a:ext>
                </a:extLst>
              </a:tr>
              <a:tr h="682870">
                <a:tc vMerge="1">
                  <a:txBody>
                    <a:bodyPr/>
                    <a:lstStyle/>
                    <a:p>
                      <a:endParaRPr lang="en-UG"/>
                    </a:p>
                  </a:txBody>
                  <a:tcPr/>
                </a:tc>
                <a:tc vMerge="1">
                  <a:txBody>
                    <a:bodyPr/>
                    <a:lstStyle/>
                    <a:p>
                      <a:endParaRPr lang="en-UG"/>
                    </a:p>
                  </a:txBody>
                  <a:tcPr/>
                </a:tc>
                <a:tc>
                  <a:txBody>
                    <a:bodyPr/>
                    <a:lstStyle/>
                    <a:p>
                      <a:r>
                        <a:rPr lang="en-GB" sz="20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NASA for 2021/22 completed &amp; report finalised.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794684197"/>
                  </a:ext>
                </a:extLst>
              </a:tr>
              <a:tr h="682870">
                <a:tc vMerge="1">
                  <a:txBody>
                    <a:bodyPr/>
                    <a:lstStyle/>
                    <a:p>
                      <a:endParaRPr lang="en-UG"/>
                    </a:p>
                  </a:txBody>
                  <a:tcPr/>
                </a:tc>
                <a:tc vMerge="1">
                  <a:txBody>
                    <a:bodyPr/>
                    <a:lstStyle/>
                    <a:p>
                      <a:endParaRPr lang="en-UG"/>
                    </a:p>
                  </a:txBody>
                  <a:tcPr/>
                </a:tc>
                <a:tc>
                  <a:txBody>
                    <a:bodyPr/>
                    <a:lstStyle/>
                    <a:p>
                      <a:r>
                        <a:rPr lang="en-GB" sz="200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Development</a:t>
                      </a:r>
                      <a:r>
                        <a:rPr lang="en-GB" sz="2000" baseline="0" dirty="0" smtClean="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of the sustainability Roadmap for HIV response is ongoing</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000000"/>
                          </a:solidFill>
                          <a:effectLst/>
                          <a:latin typeface="Abadi MT Condensed Light" panose="020B0306030101010103" pitchFamily="34" charset="77"/>
                          <a:ea typeface="Times New Roman" panose="02020603050405020304" pitchFamily="18" charset="0"/>
                          <a:cs typeface="Calibri Light" panose="020F0302020204030204" pitchFamily="34" charset="0"/>
                        </a:rPr>
                        <a:t> </a:t>
                      </a:r>
                      <a:endParaRPr lang="en-UG"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962" marR="469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032456280"/>
                  </a:ext>
                </a:extLst>
              </a:tr>
            </a:tbl>
          </a:graphicData>
        </a:graphic>
      </p:graphicFrame>
      <p:sp>
        <p:nvSpPr>
          <p:cNvPr id="3" name="Title 1">
            <a:extLst>
              <a:ext uri="{FF2B5EF4-FFF2-40B4-BE49-F238E27FC236}">
                <a16:creationId xmlns:a16="http://schemas.microsoft.com/office/drawing/2014/main" id="{F7B698A3-8EB5-EE21-F54E-B8105E979197}"/>
              </a:ext>
            </a:extLst>
          </p:cNvPr>
          <p:cNvSpPr>
            <a:spLocks noGrp="1"/>
          </p:cNvSpPr>
          <p:nvPr>
            <p:ph type="title"/>
          </p:nvPr>
        </p:nvSpPr>
        <p:spPr/>
        <p:txBody>
          <a:bodyPr>
            <a:normAutofit/>
          </a:bodyPr>
          <a:lstStyle/>
          <a:p>
            <a:r>
              <a:rPr lang="en-UG" b="1" dirty="0">
                <a:solidFill>
                  <a:srgbClr val="7030A0"/>
                </a:solidFill>
              </a:rPr>
              <a:t>System Strengthening (1) </a:t>
            </a:r>
          </a:p>
        </p:txBody>
      </p:sp>
    </p:spTree>
    <p:extLst>
      <p:ext uri="{BB962C8B-B14F-4D97-AF65-F5344CB8AC3E}">
        <p14:creationId xmlns:p14="http://schemas.microsoft.com/office/powerpoint/2010/main" val="4218692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2105</TotalTime>
  <Words>1523</Words>
  <Application>Microsoft Office PowerPoint</Application>
  <PresentationFormat>Widescreen</PresentationFormat>
  <Paragraphs>292</Paragraphs>
  <Slides>18</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Abadi MT Condensed Light</vt:lpstr>
      <vt:lpstr>Aptos</vt:lpstr>
      <vt:lpstr>Arial</vt:lpstr>
      <vt:lpstr>Calibri</vt:lpstr>
      <vt:lpstr>Calibri Light</vt:lpstr>
      <vt:lpstr>Courier New</vt:lpstr>
      <vt:lpstr>Times New Roman</vt:lpstr>
      <vt:lpstr>1_Office Theme</vt:lpstr>
      <vt:lpstr>Progress on Implementation of 2023 undertakings</vt:lpstr>
      <vt:lpstr>HIV Prevention (1) </vt:lpstr>
      <vt:lpstr>HIV Prevention (2)  </vt:lpstr>
      <vt:lpstr>HIV Prevention (3)  </vt:lpstr>
      <vt:lpstr>Care and Treatment </vt:lpstr>
      <vt:lpstr>Social Support &amp; Social Protection (1)</vt:lpstr>
      <vt:lpstr>Social Support &amp; Social Protection (2)</vt:lpstr>
      <vt:lpstr>Social Support and Social Protection (3) </vt:lpstr>
      <vt:lpstr>System Strengthening (1) </vt:lpstr>
      <vt:lpstr>System Strengthening (2) </vt:lpstr>
      <vt:lpstr>Undertakings for implementation for FY2024/2025 </vt:lpstr>
      <vt:lpstr>HIV Prevention </vt:lpstr>
      <vt:lpstr>Care and Treatment </vt:lpstr>
      <vt:lpstr>Social Support and Social Protection </vt:lpstr>
      <vt:lpstr>System Strengthening </vt:lpstr>
      <vt:lpstr>System Strengthening </vt:lpstr>
      <vt:lpstr>System Strengthening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 on Implementation of 2023 Aide Memoire</dc:title>
  <dc:creator>Alice Namale</dc:creator>
  <cp:lastModifiedBy>Lenovo</cp:lastModifiedBy>
  <cp:revision>21</cp:revision>
  <dcterms:created xsi:type="dcterms:W3CDTF">2024-11-07T08:18:29Z</dcterms:created>
  <dcterms:modified xsi:type="dcterms:W3CDTF">2024-11-13T05:40:12Z</dcterms:modified>
</cp:coreProperties>
</file>